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5"/>
  </p:notesMasterIdLst>
  <p:sldIdLst>
    <p:sldId id="313" r:id="rId2"/>
    <p:sldId id="314" r:id="rId3"/>
    <p:sldId id="315" r:id="rId4"/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316" r:id="rId18"/>
    <p:sldId id="269" r:id="rId19"/>
    <p:sldId id="270" r:id="rId20"/>
    <p:sldId id="271" r:id="rId21"/>
    <p:sldId id="272" r:id="rId22"/>
    <p:sldId id="273" r:id="rId23"/>
    <p:sldId id="274" r:id="rId24"/>
    <p:sldId id="317" r:id="rId25"/>
    <p:sldId id="318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319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1" r:id="rId63"/>
    <p:sldId id="312" r:id="rId64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Larche" userId="58ea3cfbf7f6997c" providerId="LiveId" clId="{C1E6F420-086A-413B-82EF-D6703597ACD8}"/>
    <pc:docChg chg="undo custSel addSld modSld sldOrd">
      <pc:chgData name="Michael Larche" userId="58ea3cfbf7f6997c" providerId="LiveId" clId="{C1E6F420-086A-413B-82EF-D6703597ACD8}" dt="2021-02-23T20:38:51.572" v="2119" actId="20577"/>
      <pc:docMkLst>
        <pc:docMk/>
      </pc:docMkLst>
      <pc:sldChg chg="ord">
        <pc:chgData name="Michael Larche" userId="58ea3cfbf7f6997c" providerId="LiveId" clId="{C1E6F420-086A-413B-82EF-D6703597ACD8}" dt="2021-02-22T13:31:29.377" v="1"/>
        <pc:sldMkLst>
          <pc:docMk/>
          <pc:sldMk cId="0" sldId="256"/>
        </pc:sldMkLst>
      </pc:sldChg>
      <pc:sldChg chg="modSp mod">
        <pc:chgData name="Michael Larche" userId="58ea3cfbf7f6997c" providerId="LiveId" clId="{C1E6F420-086A-413B-82EF-D6703597ACD8}" dt="2021-02-23T19:48:52.031" v="1385" actId="113"/>
        <pc:sldMkLst>
          <pc:docMk/>
          <pc:sldMk cId="1889828060" sldId="311"/>
        </pc:sldMkLst>
        <pc:spChg chg="mod">
          <ac:chgData name="Michael Larche" userId="58ea3cfbf7f6997c" providerId="LiveId" clId="{C1E6F420-086A-413B-82EF-D6703597ACD8}" dt="2021-02-23T19:48:52.031" v="1385" actId="113"/>
          <ac:spMkLst>
            <pc:docMk/>
            <pc:sldMk cId="1889828060" sldId="311"/>
            <ac:spMk id="3" creationId="{00000000-0000-0000-0000-000000000000}"/>
          </ac:spMkLst>
        </pc:spChg>
        <pc:spChg chg="mod">
          <ac:chgData name="Michael Larche" userId="58ea3cfbf7f6997c" providerId="LiveId" clId="{C1E6F420-086A-413B-82EF-D6703597ACD8}" dt="2021-02-23T16:35:50.077" v="526" actId="14100"/>
          <ac:spMkLst>
            <pc:docMk/>
            <pc:sldMk cId="1889828060" sldId="311"/>
            <ac:spMk id="9" creationId="{19756777-4B5A-439F-919A-AB05522E42DA}"/>
          </ac:spMkLst>
        </pc:spChg>
      </pc:sldChg>
      <pc:sldChg chg="modSp mod">
        <pc:chgData name="Michael Larche" userId="58ea3cfbf7f6997c" providerId="LiveId" clId="{C1E6F420-086A-413B-82EF-D6703597ACD8}" dt="2021-02-23T20:38:51.572" v="2119" actId="20577"/>
        <pc:sldMkLst>
          <pc:docMk/>
          <pc:sldMk cId="626537906" sldId="312"/>
        </pc:sldMkLst>
        <pc:spChg chg="mod">
          <ac:chgData name="Michael Larche" userId="58ea3cfbf7f6997c" providerId="LiveId" clId="{C1E6F420-086A-413B-82EF-D6703597ACD8}" dt="2021-02-23T20:38:51.572" v="2119" actId="20577"/>
          <ac:spMkLst>
            <pc:docMk/>
            <pc:sldMk cId="626537906" sldId="312"/>
            <ac:spMk id="3" creationId="{00000000-0000-0000-0000-000000000000}"/>
          </ac:spMkLst>
        </pc:spChg>
        <pc:spChg chg="mod">
          <ac:chgData name="Michael Larche" userId="58ea3cfbf7f6997c" providerId="LiveId" clId="{C1E6F420-086A-413B-82EF-D6703597ACD8}" dt="2021-02-23T20:04:31.653" v="2065" actId="1076"/>
          <ac:spMkLst>
            <pc:docMk/>
            <pc:sldMk cId="626537906" sldId="312"/>
            <ac:spMk id="6" creationId="{F31CE964-F462-466F-BEB0-980741FDD112}"/>
          </ac:spMkLst>
        </pc:spChg>
        <pc:spChg chg="mod">
          <ac:chgData name="Michael Larche" userId="58ea3cfbf7f6997c" providerId="LiveId" clId="{C1E6F420-086A-413B-82EF-D6703597ACD8}" dt="2021-02-23T16:45:40.618" v="691" actId="20577"/>
          <ac:spMkLst>
            <pc:docMk/>
            <pc:sldMk cId="626537906" sldId="312"/>
            <ac:spMk id="7" creationId="{C3E5C8D0-6A8B-4B06-AA53-C99F922FA1C8}"/>
          </ac:spMkLst>
        </pc:spChg>
      </pc:sldChg>
      <pc:sldChg chg="modSp mod">
        <pc:chgData name="Michael Larche" userId="58ea3cfbf7f6997c" providerId="LiveId" clId="{C1E6F420-086A-413B-82EF-D6703597ACD8}" dt="2021-02-22T13:32:58.354" v="26" actId="20577"/>
        <pc:sldMkLst>
          <pc:docMk/>
          <pc:sldMk cId="4049413207" sldId="313"/>
        </pc:sldMkLst>
        <pc:spChg chg="mod">
          <ac:chgData name="Michael Larche" userId="58ea3cfbf7f6997c" providerId="LiveId" clId="{C1E6F420-086A-413B-82EF-D6703597ACD8}" dt="2021-02-22T13:32:58.354" v="26" actId="20577"/>
          <ac:spMkLst>
            <pc:docMk/>
            <pc:sldMk cId="4049413207" sldId="313"/>
            <ac:spMk id="3" creationId="{00000000-0000-0000-0000-000000000000}"/>
          </ac:spMkLst>
        </pc:spChg>
      </pc:sldChg>
      <pc:sldChg chg="modSp mod">
        <pc:chgData name="Michael Larche" userId="58ea3cfbf7f6997c" providerId="LiveId" clId="{C1E6F420-086A-413B-82EF-D6703597ACD8}" dt="2021-02-22T13:37:46.985" v="70" actId="113"/>
        <pc:sldMkLst>
          <pc:docMk/>
          <pc:sldMk cId="2897483439" sldId="314"/>
        </pc:sldMkLst>
        <pc:spChg chg="mod">
          <ac:chgData name="Michael Larche" userId="58ea3cfbf7f6997c" providerId="LiveId" clId="{C1E6F420-086A-413B-82EF-D6703597ACD8}" dt="2021-02-22T13:37:46.985" v="70" actId="113"/>
          <ac:spMkLst>
            <pc:docMk/>
            <pc:sldMk cId="2897483439" sldId="314"/>
            <ac:spMk id="3" creationId="{00000000-0000-0000-0000-000000000000}"/>
          </ac:spMkLst>
        </pc:spChg>
      </pc:sldChg>
      <pc:sldChg chg="modSp mod">
        <pc:chgData name="Michael Larche" userId="58ea3cfbf7f6997c" providerId="LiveId" clId="{C1E6F420-086A-413B-82EF-D6703597ACD8}" dt="2021-02-22T13:38:33.243" v="76" actId="113"/>
        <pc:sldMkLst>
          <pc:docMk/>
          <pc:sldMk cId="4085117122" sldId="315"/>
        </pc:sldMkLst>
        <pc:spChg chg="mod">
          <ac:chgData name="Michael Larche" userId="58ea3cfbf7f6997c" providerId="LiveId" clId="{C1E6F420-086A-413B-82EF-D6703597ACD8}" dt="2021-02-22T13:38:33.243" v="76" actId="113"/>
          <ac:spMkLst>
            <pc:docMk/>
            <pc:sldMk cId="4085117122" sldId="315"/>
            <ac:spMk id="3" creationId="{00000000-0000-0000-0000-000000000000}"/>
          </ac:spMkLst>
        </pc:spChg>
      </pc:sldChg>
      <pc:sldChg chg="modSp mod">
        <pc:chgData name="Michael Larche" userId="58ea3cfbf7f6997c" providerId="LiveId" clId="{C1E6F420-086A-413B-82EF-D6703597ACD8}" dt="2021-02-23T16:24:23.233" v="432" actId="1076"/>
        <pc:sldMkLst>
          <pc:docMk/>
          <pc:sldMk cId="2527166188" sldId="316"/>
        </pc:sldMkLst>
        <pc:spChg chg="mod">
          <ac:chgData name="Michael Larche" userId="58ea3cfbf7f6997c" providerId="LiveId" clId="{C1E6F420-086A-413B-82EF-D6703597ACD8}" dt="2021-02-23T16:07:31.811" v="100" actId="20577"/>
          <ac:spMkLst>
            <pc:docMk/>
            <pc:sldMk cId="2527166188" sldId="316"/>
            <ac:spMk id="2" creationId="{00000000-0000-0000-0000-000000000000}"/>
          </ac:spMkLst>
        </pc:spChg>
        <pc:spChg chg="mod">
          <ac:chgData name="Michael Larche" userId="58ea3cfbf7f6997c" providerId="LiveId" clId="{C1E6F420-086A-413B-82EF-D6703597ACD8}" dt="2021-02-23T16:24:23.233" v="432" actId="1076"/>
          <ac:spMkLst>
            <pc:docMk/>
            <pc:sldMk cId="2527166188" sldId="316"/>
            <ac:spMk id="3" creationId="{00000000-0000-0000-0000-000000000000}"/>
          </ac:spMkLst>
        </pc:spChg>
        <pc:spChg chg="mod">
          <ac:chgData name="Michael Larche" userId="58ea3cfbf7f6997c" providerId="LiveId" clId="{C1E6F420-086A-413B-82EF-D6703597ACD8}" dt="2021-02-23T16:06:38.996" v="89" actId="20577"/>
          <ac:spMkLst>
            <pc:docMk/>
            <pc:sldMk cId="2527166188" sldId="316"/>
            <ac:spMk id="5" creationId="{00000000-0000-0000-0000-000000000000}"/>
          </ac:spMkLst>
        </pc:spChg>
      </pc:sldChg>
      <pc:sldChg chg="modSp mod ord">
        <pc:chgData name="Michael Larche" userId="58ea3cfbf7f6997c" providerId="LiveId" clId="{C1E6F420-086A-413B-82EF-D6703597ACD8}" dt="2021-02-23T16:23:51.760" v="429" actId="1076"/>
        <pc:sldMkLst>
          <pc:docMk/>
          <pc:sldMk cId="4211124348" sldId="317"/>
        </pc:sldMkLst>
        <pc:spChg chg="mod">
          <ac:chgData name="Michael Larche" userId="58ea3cfbf7f6997c" providerId="LiveId" clId="{C1E6F420-086A-413B-82EF-D6703597ACD8}" dt="2021-02-23T16:12:06.710" v="151" actId="20577"/>
          <ac:spMkLst>
            <pc:docMk/>
            <pc:sldMk cId="4211124348" sldId="317"/>
            <ac:spMk id="2" creationId="{00000000-0000-0000-0000-000000000000}"/>
          </ac:spMkLst>
        </pc:spChg>
        <pc:spChg chg="mod">
          <ac:chgData name="Michael Larche" userId="58ea3cfbf7f6997c" providerId="LiveId" clId="{C1E6F420-086A-413B-82EF-D6703597ACD8}" dt="2021-02-23T16:23:51.760" v="429" actId="1076"/>
          <ac:spMkLst>
            <pc:docMk/>
            <pc:sldMk cId="4211124348" sldId="317"/>
            <ac:spMk id="3" creationId="{00000000-0000-0000-0000-000000000000}"/>
          </ac:spMkLst>
        </pc:spChg>
        <pc:spChg chg="mod">
          <ac:chgData name="Michael Larche" userId="58ea3cfbf7f6997c" providerId="LiveId" clId="{C1E6F420-086A-413B-82EF-D6703597ACD8}" dt="2021-02-23T16:11:58.128" v="149" actId="20577"/>
          <ac:spMkLst>
            <pc:docMk/>
            <pc:sldMk cId="4211124348" sldId="317"/>
            <ac:spMk id="5" creationId="{00000000-0000-0000-0000-000000000000}"/>
          </ac:spMkLst>
        </pc:spChg>
      </pc:sldChg>
      <pc:sldChg chg="modSp add mod">
        <pc:chgData name="Michael Larche" userId="58ea3cfbf7f6997c" providerId="LiveId" clId="{C1E6F420-086A-413B-82EF-D6703597ACD8}" dt="2021-02-23T16:24:49.994" v="433" actId="20577"/>
        <pc:sldMkLst>
          <pc:docMk/>
          <pc:sldMk cId="4057950075" sldId="318"/>
        </pc:sldMkLst>
        <pc:spChg chg="mod">
          <ac:chgData name="Michael Larche" userId="58ea3cfbf7f6997c" providerId="LiveId" clId="{C1E6F420-086A-413B-82EF-D6703597ACD8}" dt="2021-02-23T16:15:49.285" v="184" actId="20577"/>
          <ac:spMkLst>
            <pc:docMk/>
            <pc:sldMk cId="4057950075" sldId="318"/>
            <ac:spMk id="2" creationId="{00000000-0000-0000-0000-000000000000}"/>
          </ac:spMkLst>
        </pc:spChg>
        <pc:spChg chg="mod">
          <ac:chgData name="Michael Larche" userId="58ea3cfbf7f6997c" providerId="LiveId" clId="{C1E6F420-086A-413B-82EF-D6703597ACD8}" dt="2021-02-23T16:23:58.822" v="430" actId="1076"/>
          <ac:spMkLst>
            <pc:docMk/>
            <pc:sldMk cId="4057950075" sldId="318"/>
            <ac:spMk id="3" creationId="{00000000-0000-0000-0000-000000000000}"/>
          </ac:spMkLst>
        </pc:spChg>
        <pc:spChg chg="mod">
          <ac:chgData name="Michael Larche" userId="58ea3cfbf7f6997c" providerId="LiveId" clId="{C1E6F420-086A-413B-82EF-D6703597ACD8}" dt="2021-02-23T16:24:49.994" v="433" actId="20577"/>
          <ac:spMkLst>
            <pc:docMk/>
            <pc:sldMk cId="4057950075" sldId="318"/>
            <ac:spMk id="5" creationId="{00000000-0000-0000-0000-000000000000}"/>
          </ac:spMkLst>
        </pc:spChg>
      </pc:sldChg>
      <pc:sldChg chg="modSp add mod ord">
        <pc:chgData name="Michael Larche" userId="58ea3cfbf7f6997c" providerId="LiveId" clId="{C1E6F420-086A-413B-82EF-D6703597ACD8}" dt="2021-02-23T16:28:35.088" v="493" actId="5793"/>
        <pc:sldMkLst>
          <pc:docMk/>
          <pc:sldMk cId="1633017342" sldId="319"/>
        </pc:sldMkLst>
        <pc:spChg chg="mod">
          <ac:chgData name="Michael Larche" userId="58ea3cfbf7f6997c" providerId="LiveId" clId="{C1E6F420-086A-413B-82EF-D6703597ACD8}" dt="2021-02-23T16:27:10.243" v="470" actId="20577"/>
          <ac:spMkLst>
            <pc:docMk/>
            <pc:sldMk cId="1633017342" sldId="319"/>
            <ac:spMk id="2" creationId="{00000000-0000-0000-0000-000000000000}"/>
          </ac:spMkLst>
        </pc:spChg>
        <pc:spChg chg="mod">
          <ac:chgData name="Michael Larche" userId="58ea3cfbf7f6997c" providerId="LiveId" clId="{C1E6F420-086A-413B-82EF-D6703597ACD8}" dt="2021-02-23T16:28:35.088" v="493" actId="5793"/>
          <ac:spMkLst>
            <pc:docMk/>
            <pc:sldMk cId="1633017342" sldId="319"/>
            <ac:spMk id="3" creationId="{00000000-0000-0000-0000-000000000000}"/>
          </ac:spMkLst>
        </pc:spChg>
        <pc:spChg chg="mod">
          <ac:chgData name="Michael Larche" userId="58ea3cfbf7f6997c" providerId="LiveId" clId="{C1E6F420-086A-413B-82EF-D6703597ACD8}" dt="2021-02-23T16:26:48.290" v="454" actId="20577"/>
          <ac:spMkLst>
            <pc:docMk/>
            <pc:sldMk cId="1633017342" sldId="319"/>
            <ac:spMk id="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D28C1-AACE-4571-838B-86BA66F53201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2551E8-2807-4CB1-AEC1-5AD8BF13B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673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6ED266-72F8-4940-95AB-CFE79A9A557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81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6ED266-72F8-4940-95AB-CFE79A9A557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699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33793" y="1035303"/>
            <a:ext cx="7676413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BFBFBF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BFBFBF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EE5612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595959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BFBFBF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BFBFBF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EE5612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BFBFBF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2/23/2021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BFBFBF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EE5612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BFBFBF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2/23/2021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BFBFBF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286500" y="525780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914400"/>
                </a:moveTo>
                <a:lnTo>
                  <a:pt x="1" y="0"/>
                </a:lnTo>
              </a:path>
            </a:pathLst>
          </a:custGeom>
          <a:ln w="25400">
            <a:solidFill>
              <a:srgbClr val="EE56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14048" y="5776940"/>
            <a:ext cx="1165802" cy="14258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6413500" y="5531193"/>
            <a:ext cx="597535" cy="170815"/>
          </a:xfrm>
          <a:custGeom>
            <a:avLst/>
            <a:gdLst/>
            <a:ahLst/>
            <a:cxnLst/>
            <a:rect l="l" t="t" r="r" b="b"/>
            <a:pathLst>
              <a:path w="597534" h="170814">
                <a:moveTo>
                  <a:pt x="108458" y="118656"/>
                </a:moveTo>
                <a:lnTo>
                  <a:pt x="104305" y="98539"/>
                </a:lnTo>
                <a:lnTo>
                  <a:pt x="93167" y="85013"/>
                </a:lnTo>
                <a:lnTo>
                  <a:pt x="77025" y="76161"/>
                </a:lnTo>
                <a:lnTo>
                  <a:pt x="41046" y="64808"/>
                </a:lnTo>
                <a:lnTo>
                  <a:pt x="30289" y="59080"/>
                </a:lnTo>
                <a:lnTo>
                  <a:pt x="24574" y="51879"/>
                </a:lnTo>
                <a:lnTo>
                  <a:pt x="22898" y="42176"/>
                </a:lnTo>
                <a:lnTo>
                  <a:pt x="25196" y="32842"/>
                </a:lnTo>
                <a:lnTo>
                  <a:pt x="31889" y="25781"/>
                </a:lnTo>
                <a:lnTo>
                  <a:pt x="42646" y="21297"/>
                </a:lnTo>
                <a:lnTo>
                  <a:pt x="57124" y="19735"/>
                </a:lnTo>
                <a:lnTo>
                  <a:pt x="70497" y="20688"/>
                </a:lnTo>
                <a:lnTo>
                  <a:pt x="81534" y="23126"/>
                </a:lnTo>
                <a:lnTo>
                  <a:pt x="90106" y="26390"/>
                </a:lnTo>
                <a:lnTo>
                  <a:pt x="96126" y="29845"/>
                </a:lnTo>
                <a:lnTo>
                  <a:pt x="99898" y="11099"/>
                </a:lnTo>
                <a:lnTo>
                  <a:pt x="93802" y="7493"/>
                </a:lnTo>
                <a:lnTo>
                  <a:pt x="84709" y="3886"/>
                </a:lnTo>
                <a:lnTo>
                  <a:pt x="72821" y="1104"/>
                </a:lnTo>
                <a:lnTo>
                  <a:pt x="58381" y="0"/>
                </a:lnTo>
                <a:lnTo>
                  <a:pt x="33312" y="3314"/>
                </a:lnTo>
                <a:lnTo>
                  <a:pt x="15468" y="12636"/>
                </a:lnTo>
                <a:lnTo>
                  <a:pt x="4800" y="27051"/>
                </a:lnTo>
                <a:lnTo>
                  <a:pt x="1257" y="45631"/>
                </a:lnTo>
                <a:lnTo>
                  <a:pt x="5194" y="63550"/>
                </a:lnTo>
                <a:lnTo>
                  <a:pt x="15570" y="75552"/>
                </a:lnTo>
                <a:lnTo>
                  <a:pt x="30238" y="83375"/>
                </a:lnTo>
                <a:lnTo>
                  <a:pt x="65227" y="94919"/>
                </a:lnTo>
                <a:lnTo>
                  <a:pt x="77470" y="101790"/>
                </a:lnTo>
                <a:lnTo>
                  <a:pt x="84391" y="110566"/>
                </a:lnTo>
                <a:lnTo>
                  <a:pt x="86563" y="122364"/>
                </a:lnTo>
                <a:lnTo>
                  <a:pt x="84061" y="134137"/>
                </a:lnTo>
                <a:lnTo>
                  <a:pt x="76809" y="142989"/>
                </a:lnTo>
                <a:lnTo>
                  <a:pt x="65112" y="148551"/>
                </a:lnTo>
                <a:lnTo>
                  <a:pt x="49314" y="150482"/>
                </a:lnTo>
                <a:lnTo>
                  <a:pt x="35090" y="149301"/>
                </a:lnTo>
                <a:lnTo>
                  <a:pt x="22491" y="146164"/>
                </a:lnTo>
                <a:lnTo>
                  <a:pt x="11912" y="141744"/>
                </a:lnTo>
                <a:lnTo>
                  <a:pt x="3771" y="136664"/>
                </a:lnTo>
                <a:lnTo>
                  <a:pt x="0" y="157886"/>
                </a:lnTo>
                <a:lnTo>
                  <a:pt x="7874" y="162102"/>
                </a:lnTo>
                <a:lnTo>
                  <a:pt x="18491" y="166090"/>
                </a:lnTo>
                <a:lnTo>
                  <a:pt x="31559" y="169062"/>
                </a:lnTo>
                <a:lnTo>
                  <a:pt x="46799" y="170218"/>
                </a:lnTo>
                <a:lnTo>
                  <a:pt x="74269" y="166395"/>
                </a:lnTo>
                <a:lnTo>
                  <a:pt x="93484" y="155727"/>
                </a:lnTo>
                <a:lnTo>
                  <a:pt x="104762" y="139407"/>
                </a:lnTo>
                <a:lnTo>
                  <a:pt x="108458" y="118656"/>
                </a:lnTo>
                <a:close/>
              </a:path>
              <a:path w="597534" h="170814">
                <a:moveTo>
                  <a:pt x="212890" y="155905"/>
                </a:moveTo>
                <a:lnTo>
                  <a:pt x="202323" y="142341"/>
                </a:lnTo>
                <a:lnTo>
                  <a:pt x="199402" y="145072"/>
                </a:lnTo>
                <a:lnTo>
                  <a:pt x="194056" y="148412"/>
                </a:lnTo>
                <a:lnTo>
                  <a:pt x="186296" y="151257"/>
                </a:lnTo>
                <a:lnTo>
                  <a:pt x="176149" y="152450"/>
                </a:lnTo>
                <a:lnTo>
                  <a:pt x="163042" y="150152"/>
                </a:lnTo>
                <a:lnTo>
                  <a:pt x="152590" y="143243"/>
                </a:lnTo>
                <a:lnTo>
                  <a:pt x="145681" y="131749"/>
                </a:lnTo>
                <a:lnTo>
                  <a:pt x="143179" y="115697"/>
                </a:lnTo>
                <a:lnTo>
                  <a:pt x="145821" y="99339"/>
                </a:lnTo>
                <a:lnTo>
                  <a:pt x="153187" y="87172"/>
                </a:lnTo>
                <a:lnTo>
                  <a:pt x="164414" y="79578"/>
                </a:lnTo>
                <a:lnTo>
                  <a:pt x="178663" y="76962"/>
                </a:lnTo>
                <a:lnTo>
                  <a:pt x="187286" y="77762"/>
                </a:lnTo>
                <a:lnTo>
                  <a:pt x="194398" y="79806"/>
                </a:lnTo>
                <a:lnTo>
                  <a:pt x="200177" y="82588"/>
                </a:lnTo>
                <a:lnTo>
                  <a:pt x="204838" y="85598"/>
                </a:lnTo>
                <a:lnTo>
                  <a:pt x="208368" y="67589"/>
                </a:lnTo>
                <a:lnTo>
                  <a:pt x="203060" y="64300"/>
                </a:lnTo>
                <a:lnTo>
                  <a:pt x="195808" y="61645"/>
                </a:lnTo>
                <a:lnTo>
                  <a:pt x="187096" y="59855"/>
                </a:lnTo>
                <a:lnTo>
                  <a:pt x="177406" y="59207"/>
                </a:lnTo>
                <a:lnTo>
                  <a:pt x="157187" y="62585"/>
                </a:lnTo>
                <a:lnTo>
                  <a:pt x="139446" y="72923"/>
                </a:lnTo>
                <a:lnTo>
                  <a:pt x="126834" y="90538"/>
                </a:lnTo>
                <a:lnTo>
                  <a:pt x="122047" y="115697"/>
                </a:lnTo>
                <a:lnTo>
                  <a:pt x="126771" y="140563"/>
                </a:lnTo>
                <a:lnTo>
                  <a:pt x="139128" y="157480"/>
                </a:lnTo>
                <a:lnTo>
                  <a:pt x="156337" y="167144"/>
                </a:lnTo>
                <a:lnTo>
                  <a:pt x="175641" y="170218"/>
                </a:lnTo>
                <a:lnTo>
                  <a:pt x="189280" y="168719"/>
                </a:lnTo>
                <a:lnTo>
                  <a:pt x="200215" y="165011"/>
                </a:lnTo>
                <a:lnTo>
                  <a:pt x="208165" y="160337"/>
                </a:lnTo>
                <a:lnTo>
                  <a:pt x="212890" y="155905"/>
                </a:lnTo>
                <a:close/>
              </a:path>
              <a:path w="597534" h="170814">
                <a:moveTo>
                  <a:pt x="316153" y="84607"/>
                </a:moveTo>
                <a:lnTo>
                  <a:pt x="313969" y="74815"/>
                </a:lnTo>
                <a:lnTo>
                  <a:pt x="307721" y="66725"/>
                </a:lnTo>
                <a:lnTo>
                  <a:pt x="297891" y="61226"/>
                </a:lnTo>
                <a:lnTo>
                  <a:pt x="284949" y="59207"/>
                </a:lnTo>
                <a:lnTo>
                  <a:pt x="274510" y="60375"/>
                </a:lnTo>
                <a:lnTo>
                  <a:pt x="264337" y="63588"/>
                </a:lnTo>
                <a:lnTo>
                  <a:pt x="254965" y="68364"/>
                </a:lnTo>
                <a:lnTo>
                  <a:pt x="246938" y="74256"/>
                </a:lnTo>
                <a:lnTo>
                  <a:pt x="246938" y="1231"/>
                </a:lnTo>
                <a:lnTo>
                  <a:pt x="226809" y="1231"/>
                </a:lnTo>
                <a:lnTo>
                  <a:pt x="226809" y="166522"/>
                </a:lnTo>
                <a:lnTo>
                  <a:pt x="246938" y="166522"/>
                </a:lnTo>
                <a:lnTo>
                  <a:pt x="246938" y="92760"/>
                </a:lnTo>
                <a:lnTo>
                  <a:pt x="254927" y="86144"/>
                </a:lnTo>
                <a:lnTo>
                  <a:pt x="263271" y="81711"/>
                </a:lnTo>
                <a:lnTo>
                  <a:pt x="271183" y="79222"/>
                </a:lnTo>
                <a:lnTo>
                  <a:pt x="277901" y="78447"/>
                </a:lnTo>
                <a:lnTo>
                  <a:pt x="290728" y="78447"/>
                </a:lnTo>
                <a:lnTo>
                  <a:pt x="296024" y="85102"/>
                </a:lnTo>
                <a:lnTo>
                  <a:pt x="296024" y="166522"/>
                </a:lnTo>
                <a:lnTo>
                  <a:pt x="316153" y="166522"/>
                </a:lnTo>
                <a:lnTo>
                  <a:pt x="316153" y="84607"/>
                </a:lnTo>
                <a:close/>
              </a:path>
              <a:path w="597534" h="170814">
                <a:moveTo>
                  <a:pt x="439458" y="113728"/>
                </a:moveTo>
                <a:lnTo>
                  <a:pt x="435394" y="91262"/>
                </a:lnTo>
                <a:lnTo>
                  <a:pt x="426008" y="76962"/>
                </a:lnTo>
                <a:lnTo>
                  <a:pt x="424103" y="74066"/>
                </a:lnTo>
                <a:lnTo>
                  <a:pt x="418325" y="70370"/>
                </a:lnTo>
                <a:lnTo>
                  <a:pt x="418325" y="113728"/>
                </a:lnTo>
                <a:lnTo>
                  <a:pt x="415861" y="129565"/>
                </a:lnTo>
                <a:lnTo>
                  <a:pt x="409016" y="141782"/>
                </a:lnTo>
                <a:lnTo>
                  <a:pt x="398576" y="149669"/>
                </a:lnTo>
                <a:lnTo>
                  <a:pt x="385356" y="152450"/>
                </a:lnTo>
                <a:lnTo>
                  <a:pt x="372135" y="149974"/>
                </a:lnTo>
                <a:lnTo>
                  <a:pt x="361696" y="142773"/>
                </a:lnTo>
                <a:lnTo>
                  <a:pt x="354850" y="131229"/>
                </a:lnTo>
                <a:lnTo>
                  <a:pt x="352399" y="115697"/>
                </a:lnTo>
                <a:lnTo>
                  <a:pt x="354850" y="99860"/>
                </a:lnTo>
                <a:lnTo>
                  <a:pt x="361696" y="87630"/>
                </a:lnTo>
                <a:lnTo>
                  <a:pt x="372135" y="79756"/>
                </a:lnTo>
                <a:lnTo>
                  <a:pt x="385356" y="76962"/>
                </a:lnTo>
                <a:lnTo>
                  <a:pt x="398576" y="79451"/>
                </a:lnTo>
                <a:lnTo>
                  <a:pt x="409016" y="86652"/>
                </a:lnTo>
                <a:lnTo>
                  <a:pt x="415861" y="98196"/>
                </a:lnTo>
                <a:lnTo>
                  <a:pt x="418325" y="113728"/>
                </a:lnTo>
                <a:lnTo>
                  <a:pt x="418325" y="70370"/>
                </a:lnTo>
                <a:lnTo>
                  <a:pt x="406971" y="63080"/>
                </a:lnTo>
                <a:lnTo>
                  <a:pt x="385356" y="59207"/>
                </a:lnTo>
                <a:lnTo>
                  <a:pt x="363740" y="63385"/>
                </a:lnTo>
                <a:lnTo>
                  <a:pt x="346595" y="75057"/>
                </a:lnTo>
                <a:lnTo>
                  <a:pt x="335318" y="92925"/>
                </a:lnTo>
                <a:lnTo>
                  <a:pt x="331254" y="115697"/>
                </a:lnTo>
                <a:lnTo>
                  <a:pt x="335318" y="138163"/>
                </a:lnTo>
                <a:lnTo>
                  <a:pt x="346595" y="155359"/>
                </a:lnTo>
                <a:lnTo>
                  <a:pt x="363740" y="166344"/>
                </a:lnTo>
                <a:lnTo>
                  <a:pt x="385356" y="170218"/>
                </a:lnTo>
                <a:lnTo>
                  <a:pt x="406971" y="166039"/>
                </a:lnTo>
                <a:lnTo>
                  <a:pt x="424103" y="154368"/>
                </a:lnTo>
                <a:lnTo>
                  <a:pt x="425310" y="152450"/>
                </a:lnTo>
                <a:lnTo>
                  <a:pt x="435394" y="136499"/>
                </a:lnTo>
                <a:lnTo>
                  <a:pt x="439458" y="113728"/>
                </a:lnTo>
                <a:close/>
              </a:path>
              <a:path w="597534" h="170814">
                <a:moveTo>
                  <a:pt x="559727" y="113728"/>
                </a:moveTo>
                <a:lnTo>
                  <a:pt x="555663" y="91262"/>
                </a:lnTo>
                <a:lnTo>
                  <a:pt x="546277" y="76962"/>
                </a:lnTo>
                <a:lnTo>
                  <a:pt x="544385" y="74066"/>
                </a:lnTo>
                <a:lnTo>
                  <a:pt x="538594" y="70358"/>
                </a:lnTo>
                <a:lnTo>
                  <a:pt x="538594" y="113728"/>
                </a:lnTo>
                <a:lnTo>
                  <a:pt x="536130" y="129565"/>
                </a:lnTo>
                <a:lnTo>
                  <a:pt x="529285" y="141782"/>
                </a:lnTo>
                <a:lnTo>
                  <a:pt x="518845" y="149669"/>
                </a:lnTo>
                <a:lnTo>
                  <a:pt x="505625" y="152450"/>
                </a:lnTo>
                <a:lnTo>
                  <a:pt x="492404" y="149974"/>
                </a:lnTo>
                <a:lnTo>
                  <a:pt x="481977" y="142773"/>
                </a:lnTo>
                <a:lnTo>
                  <a:pt x="475119" y="131229"/>
                </a:lnTo>
                <a:lnTo>
                  <a:pt x="472668" y="115697"/>
                </a:lnTo>
                <a:lnTo>
                  <a:pt x="475119" y="99860"/>
                </a:lnTo>
                <a:lnTo>
                  <a:pt x="481977" y="87630"/>
                </a:lnTo>
                <a:lnTo>
                  <a:pt x="492404" y="79756"/>
                </a:lnTo>
                <a:lnTo>
                  <a:pt x="505625" y="76962"/>
                </a:lnTo>
                <a:lnTo>
                  <a:pt x="518845" y="79451"/>
                </a:lnTo>
                <a:lnTo>
                  <a:pt x="529285" y="86652"/>
                </a:lnTo>
                <a:lnTo>
                  <a:pt x="536130" y="98196"/>
                </a:lnTo>
                <a:lnTo>
                  <a:pt x="538594" y="113728"/>
                </a:lnTo>
                <a:lnTo>
                  <a:pt x="538594" y="70358"/>
                </a:lnTo>
                <a:lnTo>
                  <a:pt x="527240" y="63080"/>
                </a:lnTo>
                <a:lnTo>
                  <a:pt x="505625" y="59207"/>
                </a:lnTo>
                <a:lnTo>
                  <a:pt x="484009" y="63385"/>
                </a:lnTo>
                <a:lnTo>
                  <a:pt x="466877" y="75057"/>
                </a:lnTo>
                <a:lnTo>
                  <a:pt x="455587" y="92925"/>
                </a:lnTo>
                <a:lnTo>
                  <a:pt x="451523" y="115697"/>
                </a:lnTo>
                <a:lnTo>
                  <a:pt x="455587" y="138163"/>
                </a:lnTo>
                <a:lnTo>
                  <a:pt x="466877" y="155359"/>
                </a:lnTo>
                <a:lnTo>
                  <a:pt x="484009" y="166344"/>
                </a:lnTo>
                <a:lnTo>
                  <a:pt x="505625" y="170218"/>
                </a:lnTo>
                <a:lnTo>
                  <a:pt x="527240" y="166039"/>
                </a:lnTo>
                <a:lnTo>
                  <a:pt x="544385" y="154368"/>
                </a:lnTo>
                <a:lnTo>
                  <a:pt x="545592" y="152450"/>
                </a:lnTo>
                <a:lnTo>
                  <a:pt x="555663" y="136499"/>
                </a:lnTo>
                <a:lnTo>
                  <a:pt x="559727" y="113728"/>
                </a:lnTo>
                <a:close/>
              </a:path>
              <a:path w="597534" h="170814">
                <a:moveTo>
                  <a:pt x="597484" y="1231"/>
                </a:moveTo>
                <a:lnTo>
                  <a:pt x="577354" y="1231"/>
                </a:lnTo>
                <a:lnTo>
                  <a:pt x="577354" y="166522"/>
                </a:lnTo>
                <a:lnTo>
                  <a:pt x="597484" y="166522"/>
                </a:lnTo>
                <a:lnTo>
                  <a:pt x="597484" y="1231"/>
                </a:lnTo>
                <a:close/>
              </a:path>
            </a:pathLst>
          </a:custGeom>
          <a:solidFill>
            <a:srgbClr val="40404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73908" y="5528712"/>
            <a:ext cx="185428" cy="172694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18230" y="5528712"/>
            <a:ext cx="1734656" cy="17269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BFBFBF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2/23/2021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BFBFBF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48500" y="6454861"/>
            <a:ext cx="1992229" cy="302561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571500" y="82550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914400"/>
                </a:moveTo>
                <a:lnTo>
                  <a:pt x="1" y="0"/>
                </a:lnTo>
              </a:path>
            </a:pathLst>
          </a:custGeom>
          <a:ln w="25400">
            <a:solidFill>
              <a:srgbClr val="EE56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6836" y="916589"/>
            <a:ext cx="7450327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EE5612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22000" y="1868873"/>
            <a:ext cx="7394575" cy="2794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595959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965516" y="6543492"/>
            <a:ext cx="3002279" cy="1384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BFBFBF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222715" y="6545267"/>
            <a:ext cx="127000" cy="1384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BFBFBF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2su.ischoolonline.syr.edu/ap/courses/1308/sections/d0111984-8953-41c1-a3e1-9994163e0e9d/activity_report/module/a312878a-c3ae-449b-ba80-edc10f5209f7?topicUuid=4595631d-ccf1-4ee1-9a7b-05398e252c15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regexpal.com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ltk.org/book/ch03.html" TargetMode="External"/><Relationship Id="rId2" Type="http://schemas.openxmlformats.org/officeDocument/2006/relationships/hyperlink" Target="https://web.stanford.edu/~jurafsky/slp3/2.pdf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regexpal.com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regexpal.com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ltk.org/book/ch03.html" TargetMode="External"/><Relationship Id="rId2" Type="http://schemas.openxmlformats.org/officeDocument/2006/relationships/hyperlink" Target="https://web.stanford.edu/~jurafsky/slp3/2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ext-processing.com/demo/stem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yr.edu/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oodreads.com/work/quotes/854886-eats-shoots-leaves-the-zero-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xkcd.com/208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687340"/>
            <a:ext cx="664019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80" dirty="0"/>
              <a:t>Natural Language Processing </a:t>
            </a:r>
            <a:br>
              <a:rPr lang="en-US" sz="3600" spc="80" dirty="0"/>
            </a:br>
            <a:r>
              <a:rPr lang="en-US" sz="3600" spc="80" dirty="0"/>
              <a:t>IST 664/CIS 668</a:t>
            </a:r>
            <a:endParaRPr sz="3600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 INFORMATION STUDIES </a:t>
            </a:r>
            <a:r>
              <a:rPr dirty="0"/>
              <a:t>| </a:t>
            </a:r>
            <a:r>
              <a:rPr spc="-5" dirty="0"/>
              <a:t>SYRACUSE</a:t>
            </a:r>
            <a:r>
              <a:rPr spc="30"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22715" y="6545267"/>
            <a:ext cx="177800" cy="13843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800" dirty="0">
                <a:solidFill>
                  <a:srgbClr val="BFBFBF"/>
                </a:solidFill>
                <a:latin typeface="Times New Roman"/>
                <a:cs typeface="Times New Roman"/>
              </a:rPr>
              <a:t>1</a:t>
            </a:fld>
            <a:endParaRPr sz="8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3097" y="2209800"/>
            <a:ext cx="7108445" cy="20441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2400" b="0" i="0" dirty="0">
                <a:solidFill>
                  <a:srgbClr val="282828"/>
                </a:solidFill>
                <a:effectLst/>
                <a:latin typeface="Proxima Nova"/>
              </a:rPr>
              <a:t>Week 3 Lectures</a:t>
            </a:r>
          </a:p>
          <a:p>
            <a:endParaRPr lang="en-US" sz="2400" dirty="0">
              <a:solidFill>
                <a:srgbClr val="282828"/>
              </a:solidFill>
              <a:latin typeface="Proxima Nova"/>
            </a:endParaRPr>
          </a:p>
          <a:p>
            <a:r>
              <a:rPr lang="en-US" sz="2400" b="0" dirty="0">
                <a:solidFill>
                  <a:srgbClr val="1E1E1E"/>
                </a:solidFill>
                <a:effectLst/>
                <a:latin typeface="inherit"/>
              </a:rPr>
              <a:t>Regular Expressions, </a:t>
            </a:r>
            <a:r>
              <a:rPr lang="en-US" sz="2400" b="0" i="0" dirty="0">
                <a:solidFill>
                  <a:srgbClr val="040F1A"/>
                </a:solidFill>
                <a:effectLst/>
                <a:latin typeface="Inter"/>
              </a:rPr>
              <a:t>Morphology, and Processing Text Files</a:t>
            </a:r>
            <a:endParaRPr lang="en-US" sz="2400" b="0" dirty="0">
              <a:solidFill>
                <a:srgbClr val="1E1E1E"/>
              </a:solidFill>
              <a:effectLst/>
              <a:latin typeface="inherit"/>
            </a:endParaRPr>
          </a:p>
          <a:p>
            <a:br>
              <a:rPr lang="en-US" b="1" u="none" strike="noStrike" dirty="0">
                <a:solidFill>
                  <a:srgbClr val="2278B5"/>
                </a:solidFill>
                <a:effectLst/>
                <a:hlinkClick r:id="rId2"/>
              </a:rPr>
            </a:br>
            <a:endParaRPr lang="en-US" b="1" i="1" dirty="0">
              <a:solidFill>
                <a:srgbClr val="FF0000"/>
              </a:solidFill>
              <a:effectLst/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4049413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89584"/>
            <a:ext cx="328549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80" dirty="0"/>
              <a:t>Matching</a:t>
            </a:r>
            <a:r>
              <a:rPr sz="4200" spc="60" dirty="0"/>
              <a:t> </a:t>
            </a:r>
            <a:r>
              <a:rPr sz="4200" dirty="0"/>
              <a:t>Text</a:t>
            </a:r>
            <a:endParaRPr sz="4200"/>
          </a:p>
        </p:txBody>
      </p:sp>
      <p:sp>
        <p:nvSpPr>
          <p:cNvPr id="3" name="object 3"/>
          <p:cNvSpPr txBox="1"/>
          <p:nvPr/>
        </p:nvSpPr>
        <p:spPr>
          <a:xfrm>
            <a:off x="892555" y="2306321"/>
            <a:ext cx="3600450" cy="24333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0400"/>
              </a:lnSpc>
              <a:spcBef>
                <a:spcPts val="9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Suppose that we have some text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and we want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to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match any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form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word </a:t>
            </a:r>
            <a:r>
              <a:rPr sz="22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woodchuck.</a:t>
            </a:r>
            <a:endParaRPr sz="22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66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1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woodchuck</a:t>
            </a:r>
            <a:endParaRPr sz="18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5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2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Times New Roman"/>
                <a:cs typeface="Times New Roman"/>
              </a:rPr>
              <a:t>Woodchuck</a:t>
            </a:r>
            <a:endParaRPr sz="18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6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1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woodchucks</a:t>
            </a:r>
            <a:endParaRPr sz="18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5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1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15" dirty="0">
                <a:solidFill>
                  <a:srgbClr val="595959"/>
                </a:solidFill>
                <a:latin typeface="Times New Roman"/>
                <a:cs typeface="Times New Roman"/>
              </a:rPr>
              <a:t>Woodchucks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64100" y="2286000"/>
            <a:ext cx="3187700" cy="24003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00884" y="5304619"/>
            <a:ext cx="328485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0000"/>
                </a:solidFill>
                <a:latin typeface="Times New Roman"/>
                <a:cs typeface="Times New Roman"/>
              </a:rPr>
              <a:t>Example</a:t>
            </a:r>
            <a:r>
              <a:rPr sz="14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Times New Roman"/>
                <a:cs typeface="Times New Roman"/>
              </a:rPr>
              <a:t>word </a:t>
            </a:r>
            <a:r>
              <a:rPr sz="1400" dirty="0">
                <a:solidFill>
                  <a:srgbClr val="FF0000"/>
                </a:solidFill>
                <a:latin typeface="Times New Roman"/>
                <a:cs typeface="Times New Roman"/>
              </a:rPr>
              <a:t>and</a:t>
            </a:r>
            <a:r>
              <a:rPr sz="1400" spc="-5" dirty="0">
                <a:solidFill>
                  <a:srgbClr val="FF0000"/>
                </a:solidFill>
                <a:latin typeface="Times New Roman"/>
                <a:cs typeface="Times New Roman"/>
              </a:rPr>
              <a:t> picture from</a:t>
            </a:r>
            <a:r>
              <a:rPr sz="1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0000"/>
                </a:solidFill>
                <a:latin typeface="Times New Roman"/>
                <a:cs typeface="Times New Roman"/>
              </a:rPr>
              <a:t>Dan</a:t>
            </a:r>
            <a:r>
              <a:rPr sz="14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0000"/>
                </a:solidFill>
                <a:latin typeface="Times New Roman"/>
                <a:cs typeface="Times New Roman"/>
              </a:rPr>
              <a:t>Jurafsky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/>
              <a:t>2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89584"/>
            <a:ext cx="4046854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85" dirty="0"/>
              <a:t>Character</a:t>
            </a:r>
            <a:r>
              <a:rPr sz="4200" spc="114" dirty="0"/>
              <a:t> </a:t>
            </a:r>
            <a:r>
              <a:rPr sz="4200" spc="95" dirty="0"/>
              <a:t>Classes</a:t>
            </a:r>
            <a:endParaRPr sz="420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/>
              <a:t>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2080" y="2226923"/>
            <a:ext cx="61436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70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exactly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match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piece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text, the pattern is the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text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itself.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80" y="3598524"/>
            <a:ext cx="677735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If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we want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to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match alternative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characters,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we put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those characters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inside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square brackets to show</a:t>
            </a:r>
            <a:r>
              <a:rPr sz="20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character class.</a:t>
            </a:r>
            <a:endParaRPr sz="2000">
              <a:latin typeface="Times New Roman"/>
              <a:cs typeface="Times New Roman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99973" y="4428699"/>
          <a:ext cx="7280275" cy="17868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9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6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39">
                <a:tc>
                  <a:txBody>
                    <a:bodyPr/>
                    <a:lstStyle/>
                    <a:p>
                      <a:pPr marL="63881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Pattern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3019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71628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Matches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3019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92329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Example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3019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dirty="0">
                          <a:solidFill>
                            <a:srgbClr val="CC0000"/>
                          </a:solidFill>
                          <a:latin typeface="Times New Roman"/>
                          <a:cs typeface="Times New Roman"/>
                        </a:rPr>
                        <a:t>[wW]oodchuck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19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 marR="1106170">
                        <a:lnSpc>
                          <a:spcPct val="101899"/>
                        </a:lnSpc>
                        <a:spcBef>
                          <a:spcPts val="215"/>
                        </a:spcBef>
                      </a:pPr>
                      <a:r>
                        <a:rPr sz="1800" spc="-14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W</a:t>
                      </a: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oodchuck,  woodchuck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b="1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Woodchuck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19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dirty="0">
                          <a:solidFill>
                            <a:srgbClr val="CC0000"/>
                          </a:solidFill>
                          <a:latin typeface="Times New Roman"/>
                          <a:cs typeface="Times New Roman"/>
                        </a:rPr>
                        <a:t>[abc]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19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Any</a:t>
                      </a:r>
                      <a:r>
                        <a:rPr sz="1800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a,</a:t>
                      </a:r>
                      <a:r>
                        <a:rPr sz="1800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b,</a:t>
                      </a:r>
                      <a:r>
                        <a:rPr sz="1800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or</a:t>
                      </a:r>
                      <a:r>
                        <a:rPr sz="1800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19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800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woodsm</a:t>
                      </a:r>
                      <a:r>
                        <a:rPr sz="1800" b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19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dirty="0">
                          <a:solidFill>
                            <a:srgbClr val="CC0000"/>
                          </a:solidFill>
                          <a:latin typeface="Times New Roman"/>
                          <a:cs typeface="Times New Roman"/>
                        </a:rPr>
                        <a:t>[1234567890]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19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Any</a:t>
                      </a:r>
                      <a:r>
                        <a:rPr sz="1800" spc="-2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digit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19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Any</a:t>
                      </a:r>
                      <a:r>
                        <a:rPr sz="1800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1800" b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1800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them, galaxy</a:t>
                      </a:r>
                      <a:r>
                        <a:rPr sz="1800" b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19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99973" y="2784058"/>
          <a:ext cx="7254875" cy="786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3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3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marL="454659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Pattern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37338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Matches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Example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dirty="0">
                          <a:solidFill>
                            <a:srgbClr val="CC0000"/>
                          </a:solidFill>
                          <a:latin typeface="Times New Roman"/>
                          <a:cs typeface="Times New Roman"/>
                        </a:rPr>
                        <a:t>woodchuck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19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woodchuck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19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woodchuck</a:t>
                      </a:r>
                      <a:r>
                        <a:rPr sz="1800" b="1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eats</a:t>
                      </a:r>
                      <a:r>
                        <a:rPr sz="1800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lettuce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19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89584"/>
            <a:ext cx="536892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85" dirty="0"/>
              <a:t>Character</a:t>
            </a:r>
            <a:r>
              <a:rPr sz="4200" spc="155" dirty="0"/>
              <a:t> </a:t>
            </a:r>
            <a:r>
              <a:rPr sz="4200" spc="75" dirty="0"/>
              <a:t>Class</a:t>
            </a:r>
            <a:r>
              <a:rPr sz="4200" spc="155" dirty="0"/>
              <a:t> </a:t>
            </a:r>
            <a:r>
              <a:rPr sz="4200" spc="95" dirty="0"/>
              <a:t>Ranges</a:t>
            </a:r>
            <a:endParaRPr sz="420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/>
              <a:t>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0641" y="2306321"/>
            <a:ext cx="6904990" cy="70358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40"/>
              </a:spcBef>
            </a:pP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Some 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larger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character classes can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be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expressed as ranges.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For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example,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read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the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first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pattern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below as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“from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to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z.”</a:t>
            </a:r>
            <a:endParaRPr sz="2200">
              <a:latin typeface="Times New Roman"/>
              <a:cs typeface="Times New Roman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68095" y="3408385"/>
          <a:ext cx="7254875" cy="15125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01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1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34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39">
                <a:tc>
                  <a:txBody>
                    <a:bodyPr/>
                    <a:lstStyle/>
                    <a:p>
                      <a:pPr marL="59182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Pattern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87249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Matches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8020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Example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solidFill>
                            <a:srgbClr val="CC0000"/>
                          </a:solidFill>
                          <a:latin typeface="Times New Roman"/>
                          <a:cs typeface="Times New Roman"/>
                        </a:rPr>
                        <a:t>[a-z]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Any</a:t>
                      </a:r>
                      <a:r>
                        <a:rPr sz="1800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lower case</a:t>
                      </a:r>
                      <a:r>
                        <a:rPr sz="1800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letter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k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solidFill>
                            <a:srgbClr val="CC0000"/>
                          </a:solidFill>
                          <a:latin typeface="Times New Roman"/>
                          <a:cs typeface="Times New Roman"/>
                        </a:rPr>
                        <a:t>[A-Z]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Any</a:t>
                      </a:r>
                      <a:r>
                        <a:rPr sz="1800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upper</a:t>
                      </a:r>
                      <a:r>
                        <a:rPr sz="1800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case</a:t>
                      </a:r>
                      <a:r>
                        <a:rPr sz="1800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letter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b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ourth</a:t>
                      </a:r>
                      <a:r>
                        <a:rPr sz="1800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1800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J</a:t>
                      </a: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uly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dirty="0">
                          <a:solidFill>
                            <a:srgbClr val="CC0000"/>
                          </a:solidFill>
                          <a:latin typeface="Times New Roman"/>
                          <a:cs typeface="Times New Roman"/>
                        </a:rPr>
                        <a:t>[0-9]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19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Any</a:t>
                      </a:r>
                      <a:r>
                        <a:rPr sz="1800" spc="-2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digit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19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Any</a:t>
                      </a:r>
                      <a:r>
                        <a:rPr sz="1800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1800" b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1800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them, galaxy</a:t>
                      </a:r>
                      <a:r>
                        <a:rPr sz="1800" b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19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1116" y="2214661"/>
            <a:ext cx="7190105" cy="703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75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specify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matching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any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character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not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listed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in the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class,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put the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^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sign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(read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“carat”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or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“hat”)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at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the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beginning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of the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class.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/>
              <a:t>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1116" y="5326162"/>
            <a:ext cx="6908800" cy="69088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600"/>
              </a:lnSpc>
              <a:spcBef>
                <a:spcPts val="220"/>
              </a:spcBef>
            </a:pP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If a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^</a:t>
            </a:r>
            <a:r>
              <a:rPr sz="2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character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does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not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occur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in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first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position,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then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it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just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means</a:t>
            </a:r>
            <a:r>
              <a:rPr sz="22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character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itself.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6836" y="1035303"/>
            <a:ext cx="5918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80" dirty="0"/>
              <a:t>Negation</a:t>
            </a:r>
            <a:r>
              <a:rPr spc="195" dirty="0"/>
              <a:t> </a:t>
            </a:r>
            <a:r>
              <a:rPr spc="50" dirty="0"/>
              <a:t>in</a:t>
            </a:r>
            <a:r>
              <a:rPr spc="195" dirty="0"/>
              <a:t> </a:t>
            </a:r>
            <a:r>
              <a:rPr spc="85" dirty="0"/>
              <a:t>Character</a:t>
            </a:r>
            <a:r>
              <a:rPr spc="195" dirty="0"/>
              <a:t> </a:t>
            </a:r>
            <a:r>
              <a:rPr spc="95" dirty="0"/>
              <a:t>Classes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68095" y="3408385"/>
          <a:ext cx="7280275" cy="1878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01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1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88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39">
                <a:tc>
                  <a:txBody>
                    <a:bodyPr/>
                    <a:lstStyle/>
                    <a:p>
                      <a:pPr marL="59182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Pattern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87249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Matches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8147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Example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solidFill>
                            <a:srgbClr val="CC0000"/>
                          </a:solidFill>
                          <a:latin typeface="Times New Roman"/>
                          <a:cs typeface="Times New Roman"/>
                        </a:rPr>
                        <a:t>[^a-z]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sz="1800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lowercase</a:t>
                      </a:r>
                      <a:r>
                        <a:rPr sz="1800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letter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b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hapter</a:t>
                      </a:r>
                      <a:r>
                        <a:rPr sz="1800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1800" b="1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: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solidFill>
                            <a:srgbClr val="CC0000"/>
                          </a:solidFill>
                          <a:latin typeface="Times New Roman"/>
                          <a:cs typeface="Times New Roman"/>
                        </a:rPr>
                        <a:t>[^Zz]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sz="1800" spc="-2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sz="1800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or</a:t>
                      </a:r>
                      <a:r>
                        <a:rPr sz="1800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z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Zzzzzzz</a:t>
                      </a:r>
                      <a:r>
                        <a:rPr sz="1800" b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zzz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dirty="0">
                          <a:solidFill>
                            <a:srgbClr val="CC0000"/>
                          </a:solidFill>
                          <a:latin typeface="Times New Roman"/>
                          <a:cs typeface="Times New Roman"/>
                        </a:rPr>
                        <a:t>[^s^]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19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Not</a:t>
                      </a:r>
                      <a:r>
                        <a:rPr sz="1800" spc="-2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800" spc="-2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or</a:t>
                      </a:r>
                      <a:r>
                        <a:rPr sz="1800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^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19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b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Ba</a:t>
                      </a: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800" b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800" b="1" spc="-2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^</a:t>
                      </a:r>
                      <a:r>
                        <a:rPr sz="1800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exp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19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dirty="0">
                          <a:solidFill>
                            <a:srgbClr val="CC0000"/>
                          </a:solidFill>
                          <a:latin typeface="Times New Roman"/>
                          <a:cs typeface="Times New Roman"/>
                        </a:rPr>
                        <a:t>a^b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19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800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pattern</a:t>
                      </a:r>
                      <a:r>
                        <a:rPr sz="1800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a^b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19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Look</a:t>
                      </a:r>
                      <a:r>
                        <a:rPr sz="1800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up</a:t>
                      </a:r>
                      <a:r>
                        <a:rPr sz="1800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a^b</a:t>
                      </a:r>
                      <a:r>
                        <a:rPr sz="1800" b="1" spc="-2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now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19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89584"/>
            <a:ext cx="264096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85" dirty="0"/>
              <a:t>Disjunction</a:t>
            </a:r>
            <a:endParaRPr sz="420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/>
              <a:t>6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1116" y="2188474"/>
            <a:ext cx="7068820" cy="70358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4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Use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pipe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character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“|”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make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pattern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that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matches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either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left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or right of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|.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1116" y="5401573"/>
            <a:ext cx="6951345" cy="69088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600"/>
              </a:lnSpc>
              <a:spcBef>
                <a:spcPts val="220"/>
              </a:spcBef>
            </a:pP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pipe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operator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can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be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combined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with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character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classes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and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other operators.</a:t>
            </a:r>
            <a:endParaRPr sz="2200">
              <a:latin typeface="Times New Roman"/>
              <a:cs typeface="Times New Roman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07375" y="3133411"/>
          <a:ext cx="7280275" cy="20612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2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6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marL="70231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Pattern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3019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65278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Matches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3019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92329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Example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3019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79">
                <a:tc>
                  <a:txBody>
                    <a:bodyPr/>
                    <a:lstStyle/>
                    <a:p>
                      <a:pPr marL="90805" marR="146685">
                        <a:lnSpc>
                          <a:spcPct val="101899"/>
                        </a:lnSpc>
                        <a:spcBef>
                          <a:spcPts val="215"/>
                        </a:spcBef>
                      </a:pPr>
                      <a:r>
                        <a:rPr sz="1800" dirty="0">
                          <a:solidFill>
                            <a:srgbClr val="CC0000"/>
                          </a:solidFill>
                          <a:latin typeface="Times New Roman"/>
                          <a:cs typeface="Times New Roman"/>
                        </a:rPr>
                        <a:t>woodchuck|groundho  g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Either</a:t>
                      </a:r>
                      <a:r>
                        <a:rPr sz="1800" spc="-2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word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19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 marR="320040">
                        <a:lnSpc>
                          <a:spcPct val="101899"/>
                        </a:lnSpc>
                        <a:spcBef>
                          <a:spcPts val="215"/>
                        </a:spcBef>
                      </a:pP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800" spc="-1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woodchuck</a:t>
                      </a:r>
                      <a:r>
                        <a:rPr sz="1800" b="1" spc="-2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is</a:t>
                      </a:r>
                      <a:r>
                        <a:rPr sz="1800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800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same </a:t>
                      </a:r>
                      <a:r>
                        <a:rPr sz="1800" spc="-434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as</a:t>
                      </a:r>
                      <a:r>
                        <a:rPr sz="1800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groundhog</a:t>
                      </a:r>
                      <a:r>
                        <a:rPr sz="1800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!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spc="-5" dirty="0">
                          <a:solidFill>
                            <a:srgbClr val="CC0000"/>
                          </a:solidFill>
                          <a:latin typeface="Times New Roman"/>
                          <a:cs typeface="Times New Roman"/>
                        </a:rPr>
                        <a:t>high|low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19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Either</a:t>
                      </a:r>
                      <a:r>
                        <a:rPr sz="1800" spc="-2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word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19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b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high</a:t>
                      </a:r>
                      <a:r>
                        <a:rPr sz="1800" b="1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tide,</a:t>
                      </a:r>
                      <a:r>
                        <a:rPr sz="1800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low </a:t>
                      </a: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tide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19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0805" marR="121285">
                        <a:lnSpc>
                          <a:spcPct val="101899"/>
                        </a:lnSpc>
                        <a:spcBef>
                          <a:spcPts val="215"/>
                        </a:spcBef>
                      </a:pPr>
                      <a:r>
                        <a:rPr sz="1800" dirty="0">
                          <a:solidFill>
                            <a:srgbClr val="CC0000"/>
                          </a:solidFill>
                          <a:latin typeface="Times New Roman"/>
                          <a:cs typeface="Times New Roman"/>
                        </a:rPr>
                        <a:t>[gG]roundhog|[Ww]o  odchuck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89584"/>
            <a:ext cx="648017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85" dirty="0"/>
              <a:t>Repetition</a:t>
            </a:r>
            <a:r>
              <a:rPr sz="4200" spc="165" dirty="0"/>
              <a:t> </a:t>
            </a:r>
            <a:r>
              <a:rPr sz="4200" spc="85" dirty="0"/>
              <a:t>Operators</a:t>
            </a:r>
            <a:r>
              <a:rPr sz="4200" spc="175" dirty="0"/>
              <a:t> </a:t>
            </a:r>
            <a:r>
              <a:rPr sz="4200" spc="65" dirty="0"/>
              <a:t>and</a:t>
            </a:r>
            <a:r>
              <a:rPr sz="4200" spc="170" dirty="0"/>
              <a:t> </a:t>
            </a:r>
            <a:r>
              <a:rPr sz="4200" spc="95" dirty="0"/>
              <a:t>“.”</a:t>
            </a:r>
            <a:endParaRPr sz="420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/>
              <a:t>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8508" y="5197453"/>
            <a:ext cx="7172325" cy="70358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40"/>
              </a:spcBef>
            </a:pP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“.”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(read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dot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or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period)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is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special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operator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that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allows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you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to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match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any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595959"/>
                </a:solidFill>
                <a:latin typeface="Times New Roman"/>
                <a:cs typeface="Times New Roman"/>
              </a:rPr>
              <a:t>character,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sometimes referred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as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a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“wildcard.”</a:t>
            </a:r>
            <a:endParaRPr sz="2200">
              <a:latin typeface="Times New Roman"/>
              <a:cs typeface="Times New Roman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73515" y="1949306"/>
          <a:ext cx="7552690" cy="28079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2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1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10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marL="3321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Pattern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Matches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Example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5" dirty="0">
                          <a:solidFill>
                            <a:srgbClr val="CC0000"/>
                          </a:solidFill>
                          <a:latin typeface="Times New Roman"/>
                          <a:cs typeface="Times New Roman"/>
                        </a:rPr>
                        <a:t>colou?r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Optional previous character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b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color</a:t>
                      </a:r>
                      <a:r>
                        <a:rPr sz="1800" b="1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colour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solidFill>
                            <a:srgbClr val="CC0000"/>
                          </a:solidFill>
                          <a:latin typeface="Times New Roman"/>
                          <a:cs typeface="Times New Roman"/>
                        </a:rPr>
                        <a:t>o*h!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800735">
                        <a:lnSpc>
                          <a:spcPct val="101899"/>
                        </a:lnSpc>
                        <a:spcBef>
                          <a:spcPts val="215"/>
                        </a:spcBef>
                      </a:pP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1800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or</a:t>
                      </a:r>
                      <a:r>
                        <a:rPr sz="1800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more</a:t>
                      </a:r>
                      <a:r>
                        <a:rPr sz="1800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1800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previous </a:t>
                      </a:r>
                      <a:r>
                        <a:rPr sz="1800" spc="-434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character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b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h!</a:t>
                      </a:r>
                      <a:r>
                        <a:rPr sz="1800" b="1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oh! ooh! ooooh!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5" dirty="0">
                          <a:solidFill>
                            <a:srgbClr val="CC0000"/>
                          </a:solidFill>
                          <a:latin typeface="Times New Roman"/>
                          <a:cs typeface="Times New Roman"/>
                        </a:rPr>
                        <a:t>o+h!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800735">
                        <a:lnSpc>
                          <a:spcPct val="101899"/>
                        </a:lnSpc>
                        <a:spcBef>
                          <a:spcPts val="215"/>
                        </a:spcBef>
                      </a:pP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800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or</a:t>
                      </a:r>
                      <a:r>
                        <a:rPr sz="1800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more</a:t>
                      </a:r>
                      <a:r>
                        <a:rPr sz="1800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1800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previous </a:t>
                      </a:r>
                      <a:r>
                        <a:rPr sz="1800" spc="-434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character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b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oh! ooh! oooh! ooooh!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dirty="0">
                          <a:solidFill>
                            <a:srgbClr val="CC0000"/>
                          </a:solidFill>
                          <a:latin typeface="Times New Roman"/>
                          <a:cs typeface="Times New Roman"/>
                        </a:rPr>
                        <a:t>beg.n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19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“.”</a:t>
                      </a: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matches</a:t>
                      </a:r>
                      <a:r>
                        <a:rPr sz="1800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any</a:t>
                      </a: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character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19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b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begin</a:t>
                      </a:r>
                      <a:r>
                        <a:rPr sz="1800" b="1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begun</a:t>
                      </a:r>
                      <a:r>
                        <a:rPr sz="1800" b="1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began</a:t>
                      </a:r>
                      <a:r>
                        <a:rPr sz="1800" b="1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beg3n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19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89584"/>
            <a:ext cx="482663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80" dirty="0"/>
              <a:t>Anchor</a:t>
            </a:r>
            <a:r>
              <a:rPr sz="4200" spc="105" dirty="0"/>
              <a:t> </a:t>
            </a:r>
            <a:r>
              <a:rPr sz="4200" spc="20" dirty="0"/>
              <a:t>Tags:</a:t>
            </a:r>
            <a:r>
              <a:rPr sz="4200" spc="170" dirty="0"/>
              <a:t> </a:t>
            </a:r>
            <a:r>
              <a:rPr sz="4200" dirty="0"/>
              <a:t>^</a:t>
            </a:r>
            <a:r>
              <a:rPr sz="4200" spc="180" dirty="0"/>
              <a:t> </a:t>
            </a:r>
            <a:r>
              <a:rPr sz="4200" spc="65" dirty="0"/>
              <a:t>and</a:t>
            </a:r>
            <a:r>
              <a:rPr sz="4200" spc="180" dirty="0"/>
              <a:t> </a:t>
            </a:r>
            <a:r>
              <a:rPr sz="4200" dirty="0"/>
              <a:t>$</a:t>
            </a:r>
            <a:endParaRPr sz="420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/>
              <a:t>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4458" y="1995590"/>
            <a:ext cx="7085965" cy="14401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If the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^</a:t>
            </a:r>
            <a:r>
              <a:rPr sz="2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appears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at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beginning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of the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regular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expression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itself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(not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in a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character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class),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then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it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means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to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match whatever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follows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only if it is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at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the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beginning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of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text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string.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And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$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means</a:t>
            </a:r>
            <a:r>
              <a:rPr sz="22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only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match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at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end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of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text.</a:t>
            </a:r>
            <a:endParaRPr sz="2200">
              <a:latin typeface="Times New Roman"/>
              <a:cs typeface="Times New Roman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61745" y="3949060"/>
          <a:ext cx="7099299" cy="24180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2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25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39">
                <a:tc>
                  <a:txBody>
                    <a:bodyPr/>
                    <a:lstStyle/>
                    <a:p>
                      <a:pPr marL="23749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Pattern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Matches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410209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Example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solidFill>
                            <a:srgbClr val="CC0000"/>
                          </a:solidFill>
                          <a:latin typeface="Times New Roman"/>
                          <a:cs typeface="Times New Roman"/>
                        </a:rPr>
                        <a:t>^[A-Z]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Any</a:t>
                      </a: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capital letter</a:t>
                      </a: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at</a:t>
                      </a:r>
                      <a:r>
                        <a:rPr sz="1800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beginning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b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800" spc="-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lt</a:t>
                      </a: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o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solidFill>
                            <a:srgbClr val="CC0000"/>
                          </a:solidFill>
                          <a:latin typeface="Times New Roman"/>
                          <a:cs typeface="Times New Roman"/>
                        </a:rPr>
                        <a:t>^[^A-Za-z]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 marR="1043940">
                        <a:lnSpc>
                          <a:spcPct val="101899"/>
                        </a:lnSpc>
                        <a:spcBef>
                          <a:spcPts val="215"/>
                        </a:spcBef>
                      </a:pP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Any </a:t>
                      </a: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character </a:t>
                      </a: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not a </a:t>
                      </a: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letter </a:t>
                      </a: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at </a:t>
                      </a: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800" spc="-434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beginning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b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800" b="1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“Hello”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spc="-5" dirty="0">
                          <a:solidFill>
                            <a:srgbClr val="CC0000"/>
                          </a:solidFill>
                          <a:latin typeface="Times New Roman"/>
                          <a:cs typeface="Times New Roman"/>
                        </a:rPr>
                        <a:t>\.$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19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800" spc="-1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dot</a:t>
                      </a:r>
                      <a:r>
                        <a:rPr sz="1800" spc="-2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at</a:t>
                      </a:r>
                      <a:r>
                        <a:rPr sz="1800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800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end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19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800" spc="-2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end</a:t>
                      </a:r>
                      <a:r>
                        <a:rPr sz="1800" b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19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dirty="0">
                          <a:solidFill>
                            <a:srgbClr val="CC0000"/>
                          </a:solidFill>
                          <a:latin typeface="Times New Roman"/>
                          <a:cs typeface="Times New Roman"/>
                        </a:rPr>
                        <a:t>.$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19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Any</a:t>
                      </a:r>
                      <a:r>
                        <a:rPr sz="1800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character </a:t>
                      </a: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at</a:t>
                      </a:r>
                      <a:r>
                        <a:rPr sz="1800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end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19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4145" marR="823594" indent="-53340">
                        <a:lnSpc>
                          <a:spcPct val="101899"/>
                        </a:lnSpc>
                        <a:spcBef>
                          <a:spcPts val="215"/>
                        </a:spcBef>
                      </a:pP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800" spc="-1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end</a:t>
                      </a:r>
                      <a:r>
                        <a:rPr sz="1800" b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? </a:t>
                      </a:r>
                      <a:r>
                        <a:rPr sz="1800" b="1" spc="-434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800" spc="-5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en</a:t>
                      </a:r>
                      <a:r>
                        <a:rPr sz="1800" b="1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7305" marB="0">
                    <a:lnL w="19050">
                      <a:solidFill>
                        <a:srgbClr val="595959"/>
                      </a:solidFill>
                      <a:prstDash val="solid"/>
                    </a:lnL>
                    <a:lnR w="19050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1466" y="933842"/>
            <a:ext cx="66401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80" dirty="0"/>
              <a:t>Exercise </a:t>
            </a:r>
            <a:r>
              <a:rPr lang="en-US" spc="80" dirty="0"/>
              <a:t>3.3.4</a:t>
            </a:r>
            <a:endParaRPr sz="3600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 INFORMATION STUDIES </a:t>
            </a:r>
            <a:r>
              <a:rPr dirty="0"/>
              <a:t>| </a:t>
            </a:r>
            <a:r>
              <a:rPr spc="-5" dirty="0"/>
              <a:t>SYRACUSE</a:t>
            </a:r>
            <a:r>
              <a:rPr spc="30"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22715" y="6545267"/>
            <a:ext cx="177800" cy="124393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lang="en-US" sz="800" dirty="0">
                <a:solidFill>
                  <a:srgbClr val="BFBFBF"/>
                </a:solidFill>
                <a:latin typeface="Times New Roman"/>
                <a:cs typeface="Times New Roman"/>
              </a:rPr>
              <a:t>9</a:t>
            </a:r>
            <a:endParaRPr sz="8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8507" y="1905000"/>
            <a:ext cx="7108445" cy="28135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en-US" sz="1400" b="0" i="0" dirty="0">
                <a:solidFill>
                  <a:srgbClr val="282828"/>
                </a:solidFill>
                <a:effectLst/>
                <a:latin typeface="Proxima Nova"/>
              </a:rPr>
              <a:t>In a browser window, go to the regular expression tester at</a:t>
            </a:r>
            <a:br>
              <a:rPr lang="en-US" sz="1400" b="0" i="0" dirty="0">
                <a:solidFill>
                  <a:srgbClr val="282828"/>
                </a:solidFill>
                <a:effectLst/>
                <a:latin typeface="Proxima Nova"/>
              </a:rPr>
            </a:br>
            <a:r>
              <a:rPr lang="en-US" sz="1400" b="0" i="0" u="none" strike="noStrike" dirty="0">
                <a:solidFill>
                  <a:srgbClr val="2278B5"/>
                </a:solidFill>
                <a:effectLst/>
                <a:latin typeface="Proxima Nova"/>
                <a:hlinkClick r:id="rId2"/>
              </a:rPr>
              <a:t>http://regexpal.com</a:t>
            </a:r>
            <a:r>
              <a:rPr lang="en-US" sz="1400" b="0" i="0" dirty="0">
                <a:solidFill>
                  <a:srgbClr val="282828"/>
                </a:solidFill>
                <a:effectLst/>
                <a:latin typeface="Proxima Nova"/>
              </a:rPr>
              <a:t>. </a:t>
            </a:r>
          </a:p>
          <a:p>
            <a:pPr algn="l"/>
            <a:br>
              <a:rPr lang="en-US" sz="1400" b="0" i="0" dirty="0">
                <a:solidFill>
                  <a:srgbClr val="282828"/>
                </a:solidFill>
                <a:effectLst/>
                <a:latin typeface="Proxima Nova"/>
              </a:rPr>
            </a:br>
            <a:r>
              <a:rPr lang="en-US" sz="1400" b="0" i="0" dirty="0">
                <a:solidFill>
                  <a:srgbClr val="282828"/>
                </a:solidFill>
                <a:effectLst/>
                <a:latin typeface="Proxima Nova"/>
              </a:rPr>
              <a:t>Copy the text highlighted below into the lower box of regex pal for test data.</a:t>
            </a:r>
            <a:br>
              <a:rPr lang="en-US" sz="1400" b="0" i="0" dirty="0">
                <a:solidFill>
                  <a:srgbClr val="282828"/>
                </a:solidFill>
                <a:effectLst/>
                <a:latin typeface="Proxima Nova"/>
              </a:rPr>
            </a:br>
            <a:br>
              <a:rPr lang="en-US" sz="1400" b="0" i="0" dirty="0">
                <a:solidFill>
                  <a:srgbClr val="282828"/>
                </a:solidFill>
                <a:effectLst/>
                <a:latin typeface="Proxima Nova"/>
              </a:rPr>
            </a:br>
            <a:r>
              <a:rPr lang="en-US" sz="1400" b="1" i="1" dirty="0">
                <a:solidFill>
                  <a:srgbClr val="282828"/>
                </a:solidFill>
                <a:effectLst/>
                <a:latin typeface="Proxima Nova"/>
              </a:rPr>
              <a:t>We hold these truths to be self-evident, that all men are created equal, that they are endowed by their Creator with certain unalienable rights, that among these are Life, Liberty, and the pursuit of Happiness.</a:t>
            </a:r>
          </a:p>
          <a:p>
            <a:pPr algn="l"/>
            <a:endParaRPr lang="en-US" sz="1400" b="0" i="0" dirty="0">
              <a:solidFill>
                <a:srgbClr val="282828"/>
              </a:solidFill>
              <a:effectLst/>
              <a:latin typeface="Proxima Nova"/>
            </a:endParaRPr>
          </a:p>
          <a:p>
            <a:pPr algn="l"/>
            <a:r>
              <a:rPr lang="en-US" sz="1400" b="0" i="0" dirty="0">
                <a:solidFill>
                  <a:srgbClr val="282828"/>
                </a:solidFill>
                <a:effectLst/>
                <a:latin typeface="Proxima Nova"/>
              </a:rPr>
              <a:t>In the upper box, make regular expressions that match all occurrences of the word "we" or "We" (without the quotes), and then </a:t>
            </a:r>
            <a:r>
              <a:rPr lang="en-US" sz="1400" b="0" i="0" u="sng" dirty="0">
                <a:solidFill>
                  <a:srgbClr val="282828"/>
                </a:solidFill>
                <a:effectLst/>
                <a:latin typeface="Proxima Nova"/>
              </a:rPr>
              <a:t>only</a:t>
            </a:r>
            <a:r>
              <a:rPr lang="en-US" sz="1400" b="0" i="0" dirty="0">
                <a:solidFill>
                  <a:srgbClr val="282828"/>
                </a:solidFill>
                <a:effectLst/>
                <a:latin typeface="Proxima Nova"/>
              </a:rPr>
              <a:t> the word "the".</a:t>
            </a:r>
          </a:p>
          <a:p>
            <a:pPr algn="l"/>
            <a:endParaRPr lang="en-US" sz="1400" b="1" i="1" dirty="0">
              <a:solidFill>
                <a:srgbClr val="282828"/>
              </a:solidFill>
              <a:latin typeface="Proxima Nova"/>
            </a:endParaRPr>
          </a:p>
          <a:p>
            <a:pPr algn="l"/>
            <a:r>
              <a:rPr lang="en-US" sz="1400" b="1" i="1" dirty="0">
                <a:solidFill>
                  <a:srgbClr val="FF0000"/>
                </a:solidFill>
                <a:effectLst/>
                <a:latin typeface="Proxima Nova"/>
              </a:rPr>
              <a:t>Be prepared to share your results with the class.</a:t>
            </a:r>
          </a:p>
        </p:txBody>
      </p:sp>
    </p:spTree>
    <p:extLst>
      <p:ext uri="{BB962C8B-B14F-4D97-AF65-F5344CB8AC3E}">
        <p14:creationId xmlns:p14="http://schemas.microsoft.com/office/powerpoint/2010/main" val="2527166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2189" y="5026177"/>
            <a:ext cx="5055235" cy="13004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151890" marR="5080" indent="-1139825">
              <a:lnSpc>
                <a:spcPts val="5000"/>
              </a:lnSpc>
              <a:spcBef>
                <a:spcPts val="240"/>
              </a:spcBef>
            </a:pPr>
            <a:r>
              <a:rPr sz="4200" spc="165" dirty="0">
                <a:solidFill>
                  <a:srgbClr val="EE5612"/>
                </a:solidFill>
                <a:latin typeface="Times New Roman"/>
                <a:cs typeface="Times New Roman"/>
              </a:rPr>
              <a:t>Regular</a:t>
            </a:r>
            <a:r>
              <a:rPr sz="4200" spc="315" dirty="0">
                <a:solidFill>
                  <a:srgbClr val="EE5612"/>
                </a:solidFill>
                <a:latin typeface="Times New Roman"/>
                <a:cs typeface="Times New Roman"/>
              </a:rPr>
              <a:t> </a:t>
            </a:r>
            <a:r>
              <a:rPr sz="4200" spc="180" dirty="0">
                <a:solidFill>
                  <a:srgbClr val="EE5612"/>
                </a:solidFill>
                <a:latin typeface="Times New Roman"/>
                <a:cs typeface="Times New Roman"/>
              </a:rPr>
              <a:t>Expressions: </a:t>
            </a:r>
            <a:r>
              <a:rPr sz="4200" spc="-1035" dirty="0">
                <a:solidFill>
                  <a:srgbClr val="EE5612"/>
                </a:solidFill>
                <a:latin typeface="Times New Roman"/>
                <a:cs typeface="Times New Roman"/>
              </a:rPr>
              <a:t> </a:t>
            </a:r>
            <a:r>
              <a:rPr sz="4200" spc="170" dirty="0">
                <a:solidFill>
                  <a:srgbClr val="EE5612"/>
                </a:solidFill>
                <a:latin typeface="Times New Roman"/>
                <a:cs typeface="Times New Roman"/>
              </a:rPr>
              <a:t>Notation</a:t>
            </a:r>
            <a:r>
              <a:rPr sz="4200" spc="340" dirty="0">
                <a:solidFill>
                  <a:srgbClr val="EE5612"/>
                </a:solidFill>
                <a:latin typeface="Times New Roman"/>
                <a:cs typeface="Times New Roman"/>
              </a:rPr>
              <a:t> </a:t>
            </a:r>
            <a:r>
              <a:rPr sz="4200" spc="165" dirty="0">
                <a:solidFill>
                  <a:srgbClr val="EE5612"/>
                </a:solidFill>
                <a:latin typeface="Times New Roman"/>
                <a:cs typeface="Times New Roman"/>
              </a:rPr>
              <a:t>Details</a:t>
            </a:r>
            <a:endParaRPr sz="4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89584"/>
            <a:ext cx="568134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75" dirty="0"/>
              <a:t>Basic</a:t>
            </a:r>
            <a:r>
              <a:rPr sz="4200" spc="170" dirty="0"/>
              <a:t> </a:t>
            </a:r>
            <a:r>
              <a:rPr sz="4200" spc="80" dirty="0"/>
              <a:t>Notation</a:t>
            </a:r>
            <a:r>
              <a:rPr sz="4200" spc="175" dirty="0"/>
              <a:t> </a:t>
            </a:r>
            <a:r>
              <a:rPr sz="4200" spc="80" dirty="0"/>
              <a:t>Summary</a:t>
            </a:r>
            <a:endParaRPr sz="420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/>
              <a:t>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1591" y="2115149"/>
            <a:ext cx="6931025" cy="70358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4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Adding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our</a:t>
            </a:r>
            <a:r>
              <a:rPr sz="2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previous notations,</a:t>
            </a:r>
            <a:r>
              <a:rPr sz="2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we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note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that</a:t>
            </a:r>
            <a:r>
              <a:rPr sz="2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repetitions can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be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controlled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by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counters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to give the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exact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number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of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repeats.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8420" y="2864449"/>
            <a:ext cx="1827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2115" algn="l"/>
              </a:tabLst>
            </a:pPr>
            <a:r>
              <a:rPr sz="1800" dirty="0">
                <a:solidFill>
                  <a:srgbClr val="002060"/>
                </a:solidFill>
                <a:latin typeface="Times New Roman"/>
                <a:cs typeface="Times New Roman"/>
              </a:rPr>
              <a:t>1.	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/</a:t>
            </a:r>
            <a:r>
              <a:rPr sz="18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[abc]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/</a:t>
            </a:r>
            <a:r>
              <a:rPr sz="1800" spc="-2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=</a:t>
            </a:r>
            <a:r>
              <a:rPr sz="1800" spc="-2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/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a|b|c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/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31950" y="2864449"/>
            <a:ext cx="3866515" cy="1976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Times New Roman"/>
                <a:cs typeface="Times New Roman"/>
              </a:rPr>
              <a:t>Character class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; disjunction</a:t>
            </a:r>
            <a:endParaRPr sz="1800">
              <a:latin typeface="Times New Roman"/>
              <a:cs typeface="Times New Roman"/>
            </a:endParaRPr>
          </a:p>
          <a:p>
            <a:pPr marL="1612900">
              <a:lnSpc>
                <a:spcPct val="100000"/>
              </a:lnSpc>
              <a:spcBef>
                <a:spcPts val="40"/>
              </a:spcBef>
            </a:pP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matches</a:t>
            </a:r>
            <a:r>
              <a:rPr sz="1800" spc="-2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one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18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a,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b,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or</a:t>
            </a:r>
            <a:r>
              <a:rPr sz="18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c</a:t>
            </a:r>
            <a:endParaRPr sz="1800">
              <a:latin typeface="Times New Roman"/>
              <a:cs typeface="Times New Roman"/>
            </a:endParaRPr>
          </a:p>
          <a:p>
            <a:pPr marL="12700" marR="1019810">
              <a:lnSpc>
                <a:spcPts val="28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Times New Roman"/>
                <a:cs typeface="Times New Roman"/>
              </a:rPr>
              <a:t>Rang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e in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a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character class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Times New Roman"/>
                <a:cs typeface="Times New Roman"/>
              </a:rPr>
              <a:t>Complement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character class</a:t>
            </a:r>
            <a:endParaRPr sz="1800">
              <a:latin typeface="Times New Roman"/>
              <a:cs typeface="Times New Roman"/>
            </a:endParaRPr>
          </a:p>
          <a:p>
            <a:pPr marL="12700" marR="5080" indent="909955">
              <a:lnSpc>
                <a:spcPts val="2700"/>
              </a:lnSpc>
            </a:pPr>
            <a:r>
              <a:rPr sz="1800" spc="-15" dirty="0">
                <a:solidFill>
                  <a:srgbClr val="0000FF"/>
                </a:solidFill>
                <a:latin typeface="Times New Roman"/>
                <a:cs typeface="Times New Roman"/>
              </a:rPr>
              <a:t>Wildcard</a:t>
            </a:r>
            <a:r>
              <a:rPr sz="18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Times New Roman"/>
                <a:cs typeface="Times New Roman"/>
              </a:rPr>
              <a:t>matches </a:t>
            </a:r>
            <a:r>
              <a:rPr sz="1800" dirty="0">
                <a:solidFill>
                  <a:srgbClr val="0000FF"/>
                </a:solidFill>
                <a:latin typeface="Times New Roman"/>
                <a:cs typeface="Times New Roman"/>
              </a:rPr>
              <a:t>any </a:t>
            </a:r>
            <a:r>
              <a:rPr sz="1800" spc="-5" dirty="0">
                <a:solidFill>
                  <a:srgbClr val="0000FF"/>
                </a:solidFill>
                <a:latin typeface="Times New Roman"/>
                <a:cs typeface="Times New Roman"/>
              </a:rPr>
              <a:t>character </a:t>
            </a:r>
            <a:r>
              <a:rPr sz="1800" spc="-434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Times New Roman"/>
                <a:cs typeface="Times New Roman"/>
              </a:rPr>
              <a:t>Kleene star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: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zero or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more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8420" y="3405469"/>
            <a:ext cx="4024629" cy="248920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0"/>
              </a:spcBef>
              <a:tabLst>
                <a:tab pos="412115" algn="l"/>
              </a:tabLst>
            </a:pPr>
            <a:r>
              <a:rPr sz="1800" dirty="0">
                <a:solidFill>
                  <a:srgbClr val="002060"/>
                </a:solidFill>
                <a:latin typeface="Times New Roman"/>
                <a:cs typeface="Times New Roman"/>
              </a:rPr>
              <a:t>2.	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/</a:t>
            </a:r>
            <a:r>
              <a:rPr sz="18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[b-e]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/</a:t>
            </a:r>
            <a:r>
              <a:rPr sz="1800" spc="-1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=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/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b|c|d|e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/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  <a:tabLst>
                <a:tab pos="412115" algn="l"/>
              </a:tabLst>
            </a:pPr>
            <a:r>
              <a:rPr sz="1800" dirty="0">
                <a:solidFill>
                  <a:srgbClr val="002060"/>
                </a:solidFill>
                <a:latin typeface="Times New Roman"/>
                <a:cs typeface="Times New Roman"/>
              </a:rPr>
              <a:t>3.	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/</a:t>
            </a:r>
            <a:r>
              <a:rPr sz="18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[^b-e]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/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  <a:tabLst>
                <a:tab pos="412115" algn="l"/>
              </a:tabLst>
            </a:pPr>
            <a:r>
              <a:rPr sz="1800" dirty="0">
                <a:solidFill>
                  <a:srgbClr val="002060"/>
                </a:solidFill>
                <a:latin typeface="Times New Roman"/>
                <a:cs typeface="Times New Roman"/>
              </a:rPr>
              <a:t>4.	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/</a:t>
            </a:r>
            <a:r>
              <a:rPr sz="18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.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/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412115" algn="l"/>
              </a:tabLst>
            </a:pPr>
            <a:r>
              <a:rPr sz="1800" dirty="0">
                <a:solidFill>
                  <a:srgbClr val="002060"/>
                </a:solidFill>
                <a:latin typeface="Times New Roman"/>
                <a:cs typeface="Times New Roman"/>
              </a:rPr>
              <a:t>5.	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/</a:t>
            </a:r>
            <a:r>
              <a:rPr sz="18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a*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/</a:t>
            </a:r>
            <a:r>
              <a:rPr sz="180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/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[af]*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/</a:t>
            </a:r>
            <a:r>
              <a:rPr sz="180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/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(abc)*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/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  <a:tabLst>
                <a:tab pos="412115" algn="l"/>
                <a:tab pos="1941195" algn="l"/>
              </a:tabLst>
            </a:pPr>
            <a:r>
              <a:rPr sz="1800" dirty="0">
                <a:solidFill>
                  <a:srgbClr val="002060"/>
                </a:solidFill>
                <a:latin typeface="Times New Roman"/>
                <a:cs typeface="Times New Roman"/>
              </a:rPr>
              <a:t>6.	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/</a:t>
            </a:r>
            <a:r>
              <a:rPr sz="18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a?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/</a:t>
            </a:r>
            <a:r>
              <a:rPr sz="1800" spc="1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/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(ab|ca)?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/	</a:t>
            </a:r>
            <a:r>
              <a:rPr sz="1800" spc="-5" dirty="0">
                <a:solidFill>
                  <a:srgbClr val="0000FF"/>
                </a:solidFill>
                <a:latin typeface="Times New Roman"/>
                <a:cs typeface="Times New Roman"/>
              </a:rPr>
              <a:t>Optional:</a:t>
            </a:r>
            <a:r>
              <a:rPr sz="1800" spc="4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zero</a:t>
            </a:r>
            <a:r>
              <a:rPr sz="1800" spc="-2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or</a:t>
            </a:r>
            <a:r>
              <a:rPr sz="18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one;</a:t>
            </a:r>
            <a:endParaRPr sz="1800">
              <a:latin typeface="Times New Roman"/>
              <a:cs typeface="Times New Roman"/>
            </a:endParaRPr>
          </a:p>
          <a:p>
            <a:pPr marL="12700" marR="1447800">
              <a:lnSpc>
                <a:spcPts val="2800"/>
              </a:lnSpc>
              <a:tabLst>
                <a:tab pos="412115" algn="l"/>
              </a:tabLst>
            </a:pPr>
            <a:r>
              <a:rPr sz="1800" dirty="0">
                <a:solidFill>
                  <a:srgbClr val="002060"/>
                </a:solidFill>
                <a:latin typeface="Times New Roman"/>
                <a:cs typeface="Times New Roman"/>
              </a:rPr>
              <a:t>7.	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/</a:t>
            </a:r>
            <a:r>
              <a:rPr sz="18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a+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/</a:t>
            </a:r>
            <a:r>
              <a:rPr sz="180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/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([a-zA-Z]1|ca)+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/ </a:t>
            </a:r>
            <a:r>
              <a:rPr sz="180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2060"/>
                </a:solidFill>
                <a:latin typeface="Times New Roman"/>
                <a:cs typeface="Times New Roman"/>
              </a:rPr>
              <a:t>8.	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/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a{8}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/</a:t>
            </a:r>
            <a:r>
              <a:rPr sz="1800" spc="4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/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b{1,2}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/</a:t>
            </a:r>
            <a:r>
              <a:rPr sz="1800" spc="42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/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c{3,}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/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31950" y="5158068"/>
            <a:ext cx="3446145" cy="73660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800" spc="-5" dirty="0">
                <a:solidFill>
                  <a:srgbClr val="0000FF"/>
                </a:solidFill>
                <a:latin typeface="Times New Roman"/>
                <a:cs typeface="Times New Roman"/>
              </a:rPr>
              <a:t>Kleene plus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: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one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or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more</a:t>
            </a:r>
            <a:endParaRPr sz="1800">
              <a:latin typeface="Times New Roman"/>
              <a:cs typeface="Times New Roman"/>
            </a:endParaRPr>
          </a:p>
          <a:p>
            <a:pPr marL="296545">
              <a:lnSpc>
                <a:spcPct val="100000"/>
              </a:lnSpc>
              <a:spcBef>
                <a:spcPts val="640"/>
              </a:spcBef>
            </a:pPr>
            <a:r>
              <a:rPr sz="1800" spc="-5" dirty="0">
                <a:solidFill>
                  <a:srgbClr val="0000FF"/>
                </a:solidFill>
                <a:latin typeface="Times New Roman"/>
                <a:cs typeface="Times New Roman"/>
              </a:rPr>
              <a:t>Counters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: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exact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number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of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repeats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687340"/>
            <a:ext cx="664019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80" dirty="0"/>
              <a:t>Natural Language Processing </a:t>
            </a:r>
            <a:br>
              <a:rPr lang="en-US" sz="3600" spc="80" dirty="0"/>
            </a:br>
            <a:r>
              <a:rPr lang="en-US" sz="3600" spc="80" dirty="0"/>
              <a:t>IST 664/CIS 668</a:t>
            </a:r>
            <a:endParaRPr sz="3600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 INFORMATION STUDIES </a:t>
            </a:r>
            <a:r>
              <a:rPr dirty="0"/>
              <a:t>| </a:t>
            </a:r>
            <a:r>
              <a:rPr spc="-5" dirty="0"/>
              <a:t>SYRACUSE</a:t>
            </a:r>
            <a:r>
              <a:rPr spc="30"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22715" y="6545267"/>
            <a:ext cx="177800" cy="13843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80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fld>
            <a:endParaRPr sz="8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3097" y="2209800"/>
            <a:ext cx="7108445" cy="28135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2000" b="0" i="0" dirty="0">
                <a:solidFill>
                  <a:srgbClr val="282828"/>
                </a:solidFill>
                <a:effectLst/>
                <a:latin typeface="Proxima Nova"/>
              </a:rPr>
              <a:t>Week 3 - Readings</a:t>
            </a:r>
          </a:p>
          <a:p>
            <a:endParaRPr lang="en-US" dirty="0">
              <a:solidFill>
                <a:srgbClr val="282828"/>
              </a:solidFill>
              <a:latin typeface="Proxima Nova"/>
            </a:endParaRPr>
          </a:p>
          <a:p>
            <a:pPr algn="l"/>
            <a:r>
              <a:rPr lang="en-US" b="0" i="0" dirty="0">
                <a:solidFill>
                  <a:srgbClr val="282828"/>
                </a:solidFill>
                <a:effectLst/>
                <a:latin typeface="Proxima Nova"/>
              </a:rPr>
              <a:t>From </a:t>
            </a:r>
            <a:r>
              <a:rPr lang="en-US" b="0" i="0" dirty="0" err="1">
                <a:solidFill>
                  <a:srgbClr val="282828"/>
                </a:solidFill>
                <a:effectLst/>
                <a:latin typeface="Proxima Nova"/>
              </a:rPr>
              <a:t>Jurafsky</a:t>
            </a:r>
            <a:r>
              <a:rPr lang="en-US" b="0" i="0" dirty="0">
                <a:solidFill>
                  <a:srgbClr val="282828"/>
                </a:solidFill>
                <a:effectLst/>
                <a:latin typeface="Proxima Nova"/>
              </a:rPr>
              <a:t> and Martin, Speech and Language Processing, 3</a:t>
            </a:r>
            <a:r>
              <a:rPr lang="en-US" b="0" i="0" baseline="30000" dirty="0">
                <a:solidFill>
                  <a:srgbClr val="282828"/>
                </a:solidFill>
                <a:effectLst/>
                <a:latin typeface="Proxima Nova"/>
              </a:rPr>
              <a:t>rd</a:t>
            </a:r>
            <a:r>
              <a:rPr lang="en-US" b="0" i="0" dirty="0">
                <a:solidFill>
                  <a:srgbClr val="282828"/>
                </a:solidFill>
                <a:effectLst/>
                <a:latin typeface="Proxima Nova"/>
              </a:rPr>
              <a:t> edition, read: </a:t>
            </a:r>
            <a:r>
              <a:rPr lang="en-US" b="0" i="0" u="none" strike="noStrike" dirty="0">
                <a:solidFill>
                  <a:srgbClr val="2278B5"/>
                </a:solidFill>
                <a:effectLst/>
                <a:latin typeface="Proxima Nova"/>
                <a:hlinkClick r:id="rId2"/>
              </a:rPr>
              <a:t>Chapter 2, Regular Expressions, Text Normalization, Edit Distance</a:t>
            </a:r>
            <a:r>
              <a:rPr lang="en-US" b="0" i="0" dirty="0">
                <a:solidFill>
                  <a:srgbClr val="282828"/>
                </a:solidFill>
                <a:effectLst/>
                <a:latin typeface="Proxima Nova"/>
              </a:rPr>
              <a:t>.  [ Read the chapter introduction (minimally). ]</a:t>
            </a:r>
          </a:p>
          <a:p>
            <a:pPr algn="l"/>
            <a:endParaRPr lang="en-US" dirty="0">
              <a:solidFill>
                <a:srgbClr val="282828"/>
              </a:solidFill>
              <a:latin typeface="Proxima Nova"/>
            </a:endParaRPr>
          </a:p>
          <a:p>
            <a:pPr algn="l"/>
            <a:r>
              <a:rPr lang="en-US" i="0" dirty="0">
                <a:solidFill>
                  <a:srgbClr val="282828"/>
                </a:solidFill>
                <a:effectLst/>
                <a:latin typeface="Proxima Nova"/>
              </a:rPr>
              <a:t>From the NLTK book, Chapter 3: Processing Raw Text</a:t>
            </a:r>
          </a:p>
          <a:p>
            <a:pPr algn="l"/>
            <a:r>
              <a:rPr lang="en-US" b="0" i="0" dirty="0">
                <a:solidFill>
                  <a:srgbClr val="282828"/>
                </a:solidFill>
                <a:effectLst/>
                <a:latin typeface="Proxima Nova"/>
              </a:rPr>
              <a:t>NLTK book: </a:t>
            </a:r>
            <a:r>
              <a:rPr lang="en-US" b="0" i="0" u="none" strike="noStrike" dirty="0">
                <a:solidFill>
                  <a:srgbClr val="2278B5"/>
                </a:solidFill>
                <a:effectLst/>
                <a:latin typeface="Proxima Nova"/>
                <a:hlinkClick r:id="rId3"/>
              </a:rPr>
              <a:t>Section 3.4 Regular Expressions for Detecting Word Patterns</a:t>
            </a:r>
            <a:r>
              <a:rPr lang="en-US" b="0" i="0" dirty="0">
                <a:solidFill>
                  <a:srgbClr val="282828"/>
                </a:solidFill>
                <a:effectLst/>
                <a:latin typeface="Proxima Nova"/>
              </a:rPr>
              <a:t>.</a:t>
            </a:r>
          </a:p>
          <a:p>
            <a:pPr algn="l"/>
            <a:endParaRPr lang="en-US" b="0" i="0" dirty="0">
              <a:solidFill>
                <a:srgbClr val="282828"/>
              </a:solidFill>
              <a:effectLst/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897483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89584"/>
            <a:ext cx="434911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85" dirty="0"/>
              <a:t>Anchors,</a:t>
            </a:r>
            <a:r>
              <a:rPr sz="4200" spc="135" dirty="0"/>
              <a:t> </a:t>
            </a:r>
            <a:r>
              <a:rPr sz="4200" spc="85" dirty="0"/>
              <a:t>Grouping</a:t>
            </a:r>
            <a:endParaRPr sz="420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/>
              <a:t>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2555" y="2203873"/>
            <a:ext cx="5215890" cy="821690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z="22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Anchors</a:t>
            </a:r>
            <a:endParaRPr sz="22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66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Constrain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position(s)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at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which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pattern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may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match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9386" y="2987040"/>
            <a:ext cx="1464945" cy="109220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2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/</a:t>
            </a:r>
            <a:r>
              <a:rPr sz="18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^</a:t>
            </a:r>
            <a:r>
              <a:rPr sz="18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/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  <a:tabLst>
                <a:tab pos="206375" algn="l"/>
              </a:tabLst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	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/</a:t>
            </a:r>
            <a:r>
              <a:rPr sz="18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18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$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/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  <a:tabLst>
                <a:tab pos="206375" algn="l"/>
              </a:tabLst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	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/</a:t>
            </a:r>
            <a:r>
              <a:rPr sz="18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\b</a:t>
            </a:r>
            <a:r>
              <a:rPr sz="18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word23</a:t>
            </a:r>
            <a:r>
              <a:rPr sz="18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\b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/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29916" y="2987040"/>
            <a:ext cx="4585335" cy="1790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79780">
              <a:lnSpc>
                <a:spcPct val="129600"/>
              </a:lnSpc>
              <a:spcBef>
                <a:spcPts val="100"/>
              </a:spcBef>
            </a:pP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Pattern must match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at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beginning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of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string </a:t>
            </a:r>
            <a:r>
              <a:rPr sz="1800" spc="-43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Pattern must match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at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end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of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string</a:t>
            </a:r>
            <a:endParaRPr sz="1800">
              <a:latin typeface="Times New Roman"/>
              <a:cs typeface="Times New Roman"/>
            </a:endParaRPr>
          </a:p>
          <a:p>
            <a:pPr marL="926465" marR="5080" indent="-914400">
              <a:lnSpc>
                <a:spcPct val="125000"/>
              </a:lnSpc>
              <a:spcBef>
                <a:spcPts val="100"/>
              </a:spcBef>
            </a:pPr>
            <a:r>
              <a:rPr sz="1800" spc="-25" dirty="0">
                <a:solidFill>
                  <a:srgbClr val="595959"/>
                </a:solidFill>
                <a:latin typeface="Times New Roman"/>
                <a:cs typeface="Times New Roman"/>
              </a:rPr>
              <a:t>“Word”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boundary: </a:t>
            </a:r>
            <a:r>
              <a:rPr sz="1800" dirty="0">
                <a:solidFill>
                  <a:srgbClr val="CC0000"/>
                </a:solidFill>
                <a:latin typeface="Times New Roman"/>
                <a:cs typeface="Times New Roman"/>
              </a:rPr>
              <a:t>/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[a-zA-Z0-9_][^a-zA-Z0-9_]</a:t>
            </a:r>
            <a:r>
              <a:rPr sz="1800" dirty="0">
                <a:solidFill>
                  <a:srgbClr val="CC0000"/>
                </a:solidFill>
                <a:latin typeface="Times New Roman"/>
                <a:cs typeface="Times New Roman"/>
              </a:rPr>
              <a:t>/ </a:t>
            </a:r>
            <a:r>
              <a:rPr sz="1800" spc="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following</a:t>
            </a:r>
            <a:r>
              <a:rPr sz="1800" spc="-6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CC0000"/>
                </a:solidFill>
                <a:latin typeface="Times New Roman"/>
                <a:cs typeface="Times New Roman"/>
              </a:rPr>
              <a:t>/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[^a-zA-Z0-9_][a-zA-Z0-9_]</a:t>
            </a:r>
            <a:r>
              <a:rPr sz="1800" dirty="0">
                <a:solidFill>
                  <a:srgbClr val="CC0000"/>
                </a:solidFill>
                <a:latin typeface="Times New Roman"/>
                <a:cs typeface="Times New Roman"/>
              </a:rPr>
              <a:t>/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1800" spc="-25" dirty="0">
                <a:solidFill>
                  <a:srgbClr val="595959"/>
                </a:solidFill>
                <a:latin typeface="Times New Roman"/>
                <a:cs typeface="Times New Roman"/>
              </a:rPr>
              <a:t>“Word”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non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-boundary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2555" y="4421909"/>
            <a:ext cx="1448435" cy="76009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540"/>
              </a:spcBef>
              <a:tabLst>
                <a:tab pos="243204" algn="l"/>
              </a:tabLst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	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/</a:t>
            </a:r>
            <a:r>
              <a:rPr sz="18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\B</a:t>
            </a:r>
            <a:r>
              <a:rPr sz="18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23</a:t>
            </a:r>
            <a:r>
              <a:rPr sz="18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\B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/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2200" b="1" spc="-10" dirty="0">
                <a:solidFill>
                  <a:srgbClr val="595959"/>
                </a:solidFill>
                <a:latin typeface="Times New Roman"/>
                <a:cs typeface="Times New Roman"/>
              </a:rPr>
              <a:t>Parentheses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9386" y="5240020"/>
            <a:ext cx="6834505" cy="56642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49225" marR="5080" indent="-137160">
              <a:lnSpc>
                <a:spcPts val="2100"/>
              </a:lnSpc>
              <a:spcBef>
                <a:spcPts val="22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5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Can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be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used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15" dirty="0">
                <a:solidFill>
                  <a:srgbClr val="595959"/>
                </a:solidFill>
                <a:latin typeface="Times New Roman"/>
                <a:cs typeface="Times New Roman"/>
              </a:rPr>
              <a:t>group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together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parts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of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regular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expression,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sometimes </a:t>
            </a:r>
            <a:r>
              <a:rPr sz="1800" spc="-43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also called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a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sub-match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89584"/>
            <a:ext cx="466471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80" dirty="0"/>
              <a:t>Regular</a:t>
            </a:r>
            <a:r>
              <a:rPr sz="4200" spc="125" dirty="0"/>
              <a:t> </a:t>
            </a:r>
            <a:r>
              <a:rPr sz="4200" spc="95" dirty="0"/>
              <a:t>Expressions</a:t>
            </a:r>
            <a:endParaRPr sz="4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/>
              <a:t>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9657" y="1941027"/>
            <a:ext cx="7232650" cy="3872229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2200" spc="-5" dirty="0">
                <a:solidFill>
                  <a:srgbClr val="0000FF"/>
                </a:solidFill>
                <a:latin typeface="Times New Roman"/>
                <a:cs typeface="Times New Roman"/>
              </a:rPr>
              <a:t>Escapes</a:t>
            </a:r>
            <a:endParaRPr sz="2200">
              <a:latin typeface="Times New Roman"/>
              <a:cs typeface="Times New Roman"/>
            </a:endParaRPr>
          </a:p>
          <a:p>
            <a:pPr marL="186055" marR="925194" indent="-137160">
              <a:lnSpc>
                <a:spcPct val="100000"/>
              </a:lnSpc>
              <a:spcBef>
                <a:spcPts val="66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2000" spc="-1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backslash </a:t>
            </a:r>
            <a:r>
              <a:rPr sz="2000" spc="-5" dirty="0">
                <a:solidFill>
                  <a:srgbClr val="CC0000"/>
                </a:solidFill>
                <a:latin typeface="Times New Roman"/>
                <a:cs typeface="Times New Roman"/>
              </a:rPr>
              <a:t>“</a:t>
            </a:r>
            <a:r>
              <a:rPr sz="2000" spc="-5" dirty="0">
                <a:solidFill>
                  <a:srgbClr val="0000FF"/>
                </a:solidFill>
                <a:latin typeface="Times New Roman"/>
                <a:cs typeface="Times New Roman"/>
              </a:rPr>
              <a:t>\</a:t>
            </a:r>
            <a:r>
              <a:rPr sz="2000" spc="-5" dirty="0">
                <a:solidFill>
                  <a:srgbClr val="CC0000"/>
                </a:solidFill>
                <a:latin typeface="Times New Roman"/>
                <a:cs typeface="Times New Roman"/>
              </a:rPr>
              <a:t>”</a:t>
            </a:r>
            <a:r>
              <a:rPr sz="2000" spc="-1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placed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before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character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is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said to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“escape”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(or “quote”) the </a:t>
            </a:r>
            <a:r>
              <a:rPr sz="2000" spc="-20" dirty="0">
                <a:solidFill>
                  <a:srgbClr val="595959"/>
                </a:solidFill>
                <a:latin typeface="Times New Roman"/>
                <a:cs typeface="Times New Roman"/>
              </a:rPr>
              <a:t>character.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There are six</a:t>
            </a:r>
            <a:r>
              <a:rPr sz="20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classes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escapes:</a:t>
            </a:r>
            <a:endParaRPr sz="2000">
              <a:latin typeface="Times New Roman"/>
              <a:cs typeface="Times New Roman"/>
            </a:endParaRPr>
          </a:p>
          <a:p>
            <a:pPr marL="575310" marR="52069" indent="-342900">
              <a:lnSpc>
                <a:spcPts val="2100"/>
              </a:lnSpc>
              <a:spcBef>
                <a:spcPts val="720"/>
              </a:spcBef>
              <a:buClr>
                <a:srgbClr val="002060"/>
              </a:buClr>
              <a:buAutoNum type="arabicPeriod"/>
              <a:tabLst>
                <a:tab pos="574675" algn="l"/>
                <a:tab pos="575310" algn="l"/>
              </a:tabLst>
            </a:pP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Numeric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character</a:t>
            </a:r>
            <a:r>
              <a:rPr sz="1800" spc="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representation: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spc="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octal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or</a:t>
            </a:r>
            <a:r>
              <a:rPr sz="1800" spc="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hexadecimal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position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in</a:t>
            </a:r>
            <a:r>
              <a:rPr sz="1800" spc="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 </a:t>
            </a:r>
            <a:r>
              <a:rPr sz="1800" spc="-43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character set: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“</a:t>
            </a:r>
            <a:r>
              <a:rPr sz="1800" spc="-5" dirty="0">
                <a:solidFill>
                  <a:srgbClr val="0000FF"/>
                </a:solidFill>
                <a:latin typeface="Times New Roman"/>
                <a:cs typeface="Times New Roman"/>
              </a:rPr>
              <a:t>\012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”</a:t>
            </a:r>
            <a:r>
              <a:rPr sz="180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=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“</a:t>
            </a:r>
            <a:r>
              <a:rPr sz="1800" spc="-5" dirty="0">
                <a:solidFill>
                  <a:srgbClr val="0000FF"/>
                </a:solidFill>
                <a:latin typeface="Times New Roman"/>
                <a:cs typeface="Times New Roman"/>
              </a:rPr>
              <a:t>\xA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”</a:t>
            </a:r>
            <a:endParaRPr sz="1800">
              <a:latin typeface="Times New Roman"/>
              <a:cs typeface="Times New Roman"/>
            </a:endParaRPr>
          </a:p>
          <a:p>
            <a:pPr marL="575310" marR="5080" indent="-342900">
              <a:lnSpc>
                <a:spcPct val="99500"/>
              </a:lnSpc>
              <a:spcBef>
                <a:spcPts val="590"/>
              </a:spcBef>
              <a:buClr>
                <a:srgbClr val="002060"/>
              </a:buClr>
              <a:buAutoNum type="arabicPeriod"/>
              <a:tabLst>
                <a:tab pos="574675" algn="l"/>
                <a:tab pos="575310" algn="l"/>
              </a:tabLst>
            </a:pPr>
            <a:r>
              <a:rPr sz="18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Meta-characters</a:t>
            </a:r>
            <a:r>
              <a:rPr sz="18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:</a:t>
            </a:r>
            <a:r>
              <a:rPr sz="1800" b="1" spc="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b="1" spc="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characters</a:t>
            </a:r>
            <a:r>
              <a:rPr sz="1800" b="1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that</a:t>
            </a:r>
            <a:r>
              <a:rPr sz="1800" b="1" spc="2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595959"/>
                </a:solidFill>
                <a:latin typeface="Times New Roman"/>
                <a:cs typeface="Times New Roman"/>
              </a:rPr>
              <a:t>are</a:t>
            </a:r>
            <a:r>
              <a:rPr sz="1800" b="1" spc="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syntactically</a:t>
            </a:r>
            <a:r>
              <a:rPr sz="1800" b="1" spc="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meaningful</a:t>
            </a:r>
            <a:r>
              <a:rPr sz="1800" b="1" spc="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595959"/>
                </a:solidFill>
                <a:latin typeface="Times New Roman"/>
                <a:cs typeface="Times New Roman"/>
              </a:rPr>
              <a:t>to </a:t>
            </a:r>
            <a:r>
              <a:rPr sz="1800" b="1" spc="-43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595959"/>
                </a:solidFill>
                <a:latin typeface="Times New Roman"/>
                <a:cs typeface="Times New Roman"/>
              </a:rPr>
              <a:t>regular expressions </a:t>
            </a:r>
            <a:r>
              <a:rPr sz="18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and </a:t>
            </a:r>
            <a:r>
              <a:rPr sz="1800" b="1" spc="-10" dirty="0">
                <a:solidFill>
                  <a:srgbClr val="595959"/>
                </a:solidFill>
                <a:latin typeface="Times New Roman"/>
                <a:cs typeface="Times New Roman"/>
              </a:rPr>
              <a:t>therefore </a:t>
            </a:r>
            <a:r>
              <a:rPr sz="18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must be escaped in order </a:t>
            </a:r>
            <a:r>
              <a:rPr sz="1800" b="1" dirty="0">
                <a:solidFill>
                  <a:srgbClr val="595959"/>
                </a:solidFill>
                <a:latin typeface="Times New Roman"/>
                <a:cs typeface="Times New Roman"/>
              </a:rPr>
              <a:t>to </a:t>
            </a:r>
            <a:r>
              <a:rPr sz="1800" b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595959"/>
                </a:solidFill>
                <a:latin typeface="Times New Roman"/>
                <a:cs typeface="Times New Roman"/>
              </a:rPr>
              <a:t>represent</a:t>
            </a:r>
            <a:r>
              <a:rPr sz="1800" b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themselves</a:t>
            </a:r>
            <a:r>
              <a:rPr sz="1800" b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in</a:t>
            </a:r>
            <a:r>
              <a:rPr sz="1800" b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b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alphabet</a:t>
            </a:r>
            <a:r>
              <a:rPr sz="1800" b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1800" b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b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595959"/>
                </a:solidFill>
                <a:latin typeface="Times New Roman"/>
                <a:cs typeface="Times New Roman"/>
              </a:rPr>
              <a:t>regular</a:t>
            </a:r>
            <a:r>
              <a:rPr sz="1800" b="1" spc="-3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595959"/>
                </a:solidFill>
                <a:latin typeface="Times New Roman"/>
                <a:cs typeface="Times New Roman"/>
              </a:rPr>
              <a:t>expression:</a:t>
            </a:r>
            <a:r>
              <a:rPr sz="1800" b="1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CC0000"/>
                </a:solidFill>
                <a:latin typeface="Times New Roman"/>
                <a:cs typeface="Times New Roman"/>
              </a:rPr>
              <a:t>“</a:t>
            </a:r>
            <a:r>
              <a:rPr sz="1800" b="1" dirty="0">
                <a:solidFill>
                  <a:srgbClr val="0000FF"/>
                </a:solidFill>
                <a:latin typeface="Times New Roman"/>
                <a:cs typeface="Times New Roman"/>
              </a:rPr>
              <a:t>[]</a:t>
            </a:r>
            <a:r>
              <a:rPr sz="18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00FF"/>
                </a:solidFill>
                <a:latin typeface="Times New Roman"/>
                <a:cs typeface="Times New Roman"/>
              </a:rPr>
              <a:t>()</a:t>
            </a:r>
            <a:endParaRPr sz="1800">
              <a:latin typeface="Times New Roman"/>
              <a:cs typeface="Times New Roman"/>
            </a:endParaRPr>
          </a:p>
          <a:p>
            <a:pPr marL="575310">
              <a:lnSpc>
                <a:spcPct val="100000"/>
              </a:lnSpc>
              <a:spcBef>
                <a:spcPts val="40"/>
              </a:spcBef>
            </a:pPr>
            <a:r>
              <a:rPr sz="1800" b="1" dirty="0">
                <a:solidFill>
                  <a:srgbClr val="0000FF"/>
                </a:solidFill>
                <a:latin typeface="Times New Roman"/>
                <a:cs typeface="Times New Roman"/>
              </a:rPr>
              <a:t>{}</a:t>
            </a:r>
            <a:r>
              <a:rPr sz="18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00FF"/>
                </a:solidFill>
                <a:latin typeface="Times New Roman"/>
                <a:cs typeface="Times New Roman"/>
              </a:rPr>
              <a:t>| ^ $ .</a:t>
            </a:r>
            <a:r>
              <a:rPr sz="18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00FF"/>
                </a:solidFill>
                <a:latin typeface="Times New Roman"/>
                <a:cs typeface="Times New Roman"/>
              </a:rPr>
              <a:t>? +</a:t>
            </a:r>
            <a:r>
              <a:rPr sz="18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00FF"/>
                </a:solidFill>
                <a:latin typeface="Times New Roman"/>
                <a:cs typeface="Times New Roman"/>
              </a:rPr>
              <a:t>* </a:t>
            </a:r>
            <a:r>
              <a:rPr sz="18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\</a:t>
            </a:r>
            <a:r>
              <a:rPr sz="1800" b="1" spc="-5" dirty="0">
                <a:solidFill>
                  <a:srgbClr val="CC0000"/>
                </a:solidFill>
                <a:latin typeface="Times New Roman"/>
                <a:cs typeface="Times New Roman"/>
              </a:rPr>
              <a:t>”</a:t>
            </a:r>
            <a:r>
              <a:rPr sz="1800" b="1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(note the</a:t>
            </a:r>
            <a:r>
              <a:rPr sz="1800" b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inclusion </a:t>
            </a:r>
            <a:r>
              <a:rPr sz="1800" b="1" dirty="0">
                <a:solidFill>
                  <a:srgbClr val="595959"/>
                </a:solidFill>
                <a:latin typeface="Times New Roman"/>
                <a:cs typeface="Times New Roman"/>
              </a:rPr>
              <a:t>of </a:t>
            </a:r>
            <a:r>
              <a:rPr sz="18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the backslash)</a:t>
            </a:r>
            <a:endParaRPr sz="1800">
              <a:latin typeface="Times New Roman"/>
              <a:cs typeface="Times New Roman"/>
            </a:endParaRPr>
          </a:p>
          <a:p>
            <a:pPr marL="698500" marR="1849755" indent="-466090">
              <a:lnSpc>
                <a:spcPct val="106500"/>
              </a:lnSpc>
              <a:spcBef>
                <a:spcPts val="400"/>
              </a:spcBef>
              <a:buClr>
                <a:srgbClr val="002060"/>
              </a:buClr>
              <a:buAutoNum type="arabicPeriod" startAt="3"/>
              <a:tabLst>
                <a:tab pos="574675" algn="l"/>
                <a:tab pos="575310" algn="l"/>
                <a:tab pos="3578225" algn="l"/>
              </a:tabLst>
            </a:pP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“Special”</a:t>
            </a:r>
            <a:r>
              <a:rPr sz="1800" spc="9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escapes</a:t>
            </a:r>
            <a:r>
              <a:rPr sz="1800" spc="9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(from</a:t>
            </a:r>
            <a:r>
              <a:rPr sz="1800" spc="9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spc="1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“C”</a:t>
            </a:r>
            <a:r>
              <a:rPr sz="1800" spc="9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language):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newline: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100" dirty="0">
                <a:solidFill>
                  <a:srgbClr val="CC0000"/>
                </a:solidFill>
                <a:latin typeface="Arial"/>
                <a:cs typeface="Arial"/>
              </a:rPr>
              <a:t>“</a:t>
            </a:r>
            <a:r>
              <a:rPr sz="1800" spc="100" dirty="0">
                <a:solidFill>
                  <a:srgbClr val="0000FF"/>
                </a:solidFill>
                <a:latin typeface="Times New Roman"/>
                <a:cs typeface="Times New Roman"/>
              </a:rPr>
              <a:t>\n</a:t>
            </a:r>
            <a:r>
              <a:rPr sz="1800" i="1" spc="100" dirty="0">
                <a:solidFill>
                  <a:srgbClr val="CC0000"/>
                </a:solidFill>
                <a:latin typeface="Arial"/>
                <a:cs typeface="Arial"/>
              </a:rPr>
              <a:t>”</a:t>
            </a:r>
            <a:r>
              <a:rPr sz="1800" i="1" spc="-4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 </a:t>
            </a:r>
            <a:r>
              <a:rPr sz="1800" i="1" spc="80" dirty="0">
                <a:solidFill>
                  <a:srgbClr val="CC0000"/>
                </a:solidFill>
                <a:latin typeface="Arial"/>
                <a:cs typeface="Arial"/>
              </a:rPr>
              <a:t>“</a:t>
            </a:r>
            <a:r>
              <a:rPr sz="1800" spc="80" dirty="0">
                <a:solidFill>
                  <a:srgbClr val="0000FF"/>
                </a:solidFill>
                <a:latin typeface="Times New Roman"/>
                <a:cs typeface="Times New Roman"/>
              </a:rPr>
              <a:t>\xA</a:t>
            </a:r>
            <a:r>
              <a:rPr sz="1800" i="1" spc="80" dirty="0">
                <a:solidFill>
                  <a:srgbClr val="CC0000"/>
                </a:solidFill>
                <a:latin typeface="Arial"/>
                <a:cs typeface="Arial"/>
              </a:rPr>
              <a:t>”</a:t>
            </a:r>
            <a:r>
              <a:rPr sz="1800" i="1" spc="-4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carriage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return: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100" dirty="0">
                <a:solidFill>
                  <a:srgbClr val="CC0000"/>
                </a:solidFill>
                <a:latin typeface="Arial"/>
                <a:cs typeface="Arial"/>
              </a:rPr>
              <a:t>“</a:t>
            </a:r>
            <a:r>
              <a:rPr sz="1800" spc="100" dirty="0">
                <a:solidFill>
                  <a:srgbClr val="0000FF"/>
                </a:solidFill>
                <a:latin typeface="Times New Roman"/>
                <a:cs typeface="Times New Roman"/>
              </a:rPr>
              <a:t>\r</a:t>
            </a:r>
            <a:r>
              <a:rPr sz="1800" i="1" spc="100" dirty="0">
                <a:solidFill>
                  <a:srgbClr val="CC0000"/>
                </a:solidFill>
                <a:latin typeface="Arial"/>
                <a:cs typeface="Arial"/>
              </a:rPr>
              <a:t>”</a:t>
            </a:r>
            <a:r>
              <a:rPr sz="1800" i="1" spc="-4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 </a:t>
            </a:r>
            <a:r>
              <a:rPr sz="1800" i="1" spc="80" dirty="0">
                <a:solidFill>
                  <a:srgbClr val="CC0000"/>
                </a:solidFill>
                <a:latin typeface="Arial"/>
                <a:cs typeface="Arial"/>
              </a:rPr>
              <a:t>“</a:t>
            </a:r>
            <a:r>
              <a:rPr sz="1800" spc="80" dirty="0">
                <a:solidFill>
                  <a:srgbClr val="0000FF"/>
                </a:solidFill>
                <a:latin typeface="Times New Roman"/>
                <a:cs typeface="Times New Roman"/>
              </a:rPr>
              <a:t>\xD</a:t>
            </a:r>
            <a:r>
              <a:rPr sz="1800" i="1" spc="80" dirty="0">
                <a:solidFill>
                  <a:srgbClr val="CC0000"/>
                </a:solidFill>
                <a:latin typeface="Arial"/>
                <a:cs typeface="Arial"/>
              </a:rPr>
              <a:t>” </a:t>
            </a:r>
            <a:r>
              <a:rPr sz="1800" i="1" spc="-484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tab: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100" dirty="0">
                <a:solidFill>
                  <a:srgbClr val="CC0000"/>
                </a:solidFill>
                <a:latin typeface="Arial"/>
                <a:cs typeface="Arial"/>
              </a:rPr>
              <a:t>“</a:t>
            </a:r>
            <a:r>
              <a:rPr sz="1800" spc="100" dirty="0">
                <a:solidFill>
                  <a:srgbClr val="0000FF"/>
                </a:solidFill>
                <a:latin typeface="Times New Roman"/>
                <a:cs typeface="Times New Roman"/>
              </a:rPr>
              <a:t>\t</a:t>
            </a:r>
            <a:r>
              <a:rPr sz="1800" i="1" spc="100" dirty="0">
                <a:solidFill>
                  <a:srgbClr val="CC0000"/>
                </a:solidFill>
                <a:latin typeface="Arial"/>
                <a:cs typeface="Arial"/>
              </a:rPr>
              <a:t>”</a:t>
            </a:r>
            <a:r>
              <a:rPr sz="1800" i="1" spc="-4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i="1" spc="80" dirty="0">
                <a:solidFill>
                  <a:srgbClr val="CC0000"/>
                </a:solidFill>
                <a:latin typeface="Arial"/>
                <a:cs typeface="Arial"/>
              </a:rPr>
              <a:t>“</a:t>
            </a:r>
            <a:r>
              <a:rPr sz="1800" spc="80" dirty="0">
                <a:solidFill>
                  <a:srgbClr val="0000FF"/>
                </a:solidFill>
                <a:latin typeface="Times New Roman"/>
                <a:cs typeface="Times New Roman"/>
              </a:rPr>
              <a:t>\x9</a:t>
            </a:r>
            <a:r>
              <a:rPr sz="1800" i="1" spc="80" dirty="0">
                <a:solidFill>
                  <a:srgbClr val="CC0000"/>
                </a:solidFill>
                <a:latin typeface="Arial"/>
                <a:cs typeface="Arial"/>
              </a:rPr>
              <a:t>”</a:t>
            </a:r>
            <a:r>
              <a:rPr sz="1800" i="1" spc="-4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formfeed:	</a:t>
            </a:r>
            <a:r>
              <a:rPr sz="1800" i="1" spc="100" dirty="0">
                <a:solidFill>
                  <a:srgbClr val="CC0000"/>
                </a:solidFill>
                <a:latin typeface="Arial"/>
                <a:cs typeface="Arial"/>
              </a:rPr>
              <a:t>“</a:t>
            </a:r>
            <a:r>
              <a:rPr sz="1800" spc="100" dirty="0">
                <a:solidFill>
                  <a:srgbClr val="0000FF"/>
                </a:solidFill>
                <a:latin typeface="Times New Roman"/>
                <a:cs typeface="Times New Roman"/>
              </a:rPr>
              <a:t>\f</a:t>
            </a:r>
            <a:r>
              <a:rPr sz="1800" i="1" spc="100" dirty="0">
                <a:solidFill>
                  <a:srgbClr val="CC0000"/>
                </a:solidFill>
                <a:latin typeface="Arial"/>
                <a:cs typeface="Arial"/>
              </a:rPr>
              <a:t>”</a:t>
            </a:r>
            <a:r>
              <a:rPr sz="1800" i="1" spc="-5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i="1" spc="80" dirty="0">
                <a:solidFill>
                  <a:srgbClr val="CC0000"/>
                </a:solidFill>
                <a:latin typeface="Arial"/>
                <a:cs typeface="Arial"/>
              </a:rPr>
              <a:t>“</a:t>
            </a:r>
            <a:r>
              <a:rPr sz="1800" spc="80" dirty="0">
                <a:solidFill>
                  <a:srgbClr val="0000FF"/>
                </a:solidFill>
                <a:latin typeface="Times New Roman"/>
                <a:cs typeface="Times New Roman"/>
              </a:rPr>
              <a:t>\xC</a:t>
            </a:r>
            <a:r>
              <a:rPr sz="1800" i="1" spc="80" dirty="0">
                <a:solidFill>
                  <a:srgbClr val="CC0000"/>
                </a:solidFill>
                <a:latin typeface="Arial"/>
                <a:cs typeface="Arial"/>
              </a:rPr>
              <a:t>”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875677"/>
            <a:ext cx="466471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80" dirty="0"/>
              <a:t>Regular</a:t>
            </a:r>
            <a:r>
              <a:rPr sz="4200" spc="125" dirty="0"/>
              <a:t> </a:t>
            </a:r>
            <a:r>
              <a:rPr sz="4200" spc="95" dirty="0"/>
              <a:t>Expressions</a:t>
            </a:r>
            <a:endParaRPr sz="420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/>
              <a:t>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5246" y="1657684"/>
            <a:ext cx="7224395" cy="1367790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z="2200" spc="-5" dirty="0">
                <a:solidFill>
                  <a:srgbClr val="0000FF"/>
                </a:solidFill>
                <a:latin typeface="Times New Roman"/>
                <a:cs typeface="Times New Roman"/>
              </a:rPr>
              <a:t>Escapes</a:t>
            </a:r>
            <a:r>
              <a:rPr sz="2200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0000FF"/>
                </a:solidFill>
                <a:latin typeface="Times New Roman"/>
                <a:cs typeface="Times New Roman"/>
              </a:rPr>
              <a:t>(cont.)</a:t>
            </a:r>
            <a:endParaRPr sz="2200">
              <a:latin typeface="Times New Roman"/>
              <a:cs typeface="Times New Roman"/>
            </a:endParaRPr>
          </a:p>
          <a:p>
            <a:pPr marL="574675" marR="5080" indent="-342900">
              <a:lnSpc>
                <a:spcPct val="99500"/>
              </a:lnSpc>
              <a:spcBef>
                <a:spcPts val="670"/>
              </a:spcBef>
              <a:tabLst>
                <a:tab pos="574675" algn="l"/>
              </a:tabLst>
            </a:pPr>
            <a:r>
              <a:rPr sz="1800" b="1" dirty="0">
                <a:solidFill>
                  <a:srgbClr val="002060"/>
                </a:solidFill>
                <a:latin typeface="Times New Roman"/>
                <a:cs typeface="Times New Roman"/>
              </a:rPr>
              <a:t>4.	</a:t>
            </a:r>
            <a:r>
              <a:rPr sz="1800" b="1" spc="-5" dirty="0">
                <a:solidFill>
                  <a:srgbClr val="5904E1"/>
                </a:solidFill>
                <a:latin typeface="Times New Roman"/>
                <a:cs typeface="Times New Roman"/>
              </a:rPr>
              <a:t>Aliases:</a:t>
            </a:r>
            <a:r>
              <a:rPr sz="1800" b="1" spc="5" dirty="0">
                <a:solidFill>
                  <a:srgbClr val="5904E1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04E1"/>
                </a:solidFill>
                <a:latin typeface="Times New Roman"/>
                <a:cs typeface="Times New Roman"/>
              </a:rPr>
              <a:t>shortcuts</a:t>
            </a:r>
            <a:r>
              <a:rPr sz="1800" dirty="0">
                <a:solidFill>
                  <a:srgbClr val="5904E1"/>
                </a:solidFill>
                <a:latin typeface="Times New Roman"/>
                <a:cs typeface="Times New Roman"/>
              </a:rPr>
              <a:t> for</a:t>
            </a:r>
            <a:r>
              <a:rPr sz="1800" spc="5" dirty="0">
                <a:solidFill>
                  <a:srgbClr val="5904E1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04E1"/>
                </a:solidFill>
                <a:latin typeface="Times New Roman"/>
                <a:cs typeface="Times New Roman"/>
              </a:rPr>
              <a:t>commonly</a:t>
            </a:r>
            <a:r>
              <a:rPr sz="1800" spc="10" dirty="0">
                <a:solidFill>
                  <a:srgbClr val="5904E1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04E1"/>
                </a:solidFill>
                <a:latin typeface="Times New Roman"/>
                <a:cs typeface="Times New Roman"/>
              </a:rPr>
              <a:t>used</a:t>
            </a:r>
            <a:r>
              <a:rPr sz="1800" spc="5" dirty="0">
                <a:solidFill>
                  <a:srgbClr val="5904E1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04E1"/>
                </a:solidFill>
                <a:latin typeface="Times New Roman"/>
                <a:cs typeface="Times New Roman"/>
              </a:rPr>
              <a:t>character</a:t>
            </a:r>
            <a:r>
              <a:rPr sz="1800" spc="5" dirty="0">
                <a:solidFill>
                  <a:srgbClr val="5904E1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04E1"/>
                </a:solidFill>
                <a:latin typeface="Times New Roman"/>
                <a:cs typeface="Times New Roman"/>
              </a:rPr>
              <a:t>classes</a:t>
            </a:r>
            <a:r>
              <a:rPr sz="1800" spc="10" dirty="0">
                <a:solidFill>
                  <a:srgbClr val="5904E1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(note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that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capitalized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version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these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aliases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refer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Times New Roman"/>
                <a:cs typeface="Times New Roman"/>
              </a:rPr>
              <a:t>complement</a:t>
            </a:r>
            <a:r>
              <a:rPr sz="1800" spc="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alias’s </a:t>
            </a:r>
            <a:r>
              <a:rPr sz="1800" spc="-43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character class):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1005" y="3012350"/>
            <a:ext cx="1711960" cy="21209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2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Whitespace: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2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Digit: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1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30" dirty="0">
                <a:solidFill>
                  <a:srgbClr val="595959"/>
                </a:solidFill>
                <a:latin typeface="Times New Roman"/>
                <a:cs typeface="Times New Roman"/>
              </a:rPr>
              <a:t>Word: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04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Non-whitespace: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2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Non-digit: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1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Non-word: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4955" y="5095151"/>
            <a:ext cx="6927850" cy="128270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40"/>
              </a:spcBef>
              <a:buClr>
                <a:srgbClr val="002060"/>
              </a:buClr>
              <a:buAutoNum type="arabicPeriod" startAt="5"/>
              <a:tabLst>
                <a:tab pos="354965" algn="l"/>
                <a:tab pos="355600" algn="l"/>
              </a:tabLst>
            </a:pPr>
            <a:r>
              <a:rPr sz="18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Memory/registers/back-references:</a:t>
            </a:r>
            <a:r>
              <a:rPr sz="1800" b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“</a:t>
            </a:r>
            <a:r>
              <a:rPr sz="1800" spc="-5" dirty="0">
                <a:solidFill>
                  <a:srgbClr val="0000FF"/>
                </a:solidFill>
                <a:latin typeface="Times New Roman"/>
                <a:cs typeface="Times New Roman"/>
              </a:rPr>
              <a:t>\1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”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, 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“</a:t>
            </a:r>
            <a:r>
              <a:rPr sz="1800" spc="-5" dirty="0">
                <a:solidFill>
                  <a:srgbClr val="0000FF"/>
                </a:solidFill>
                <a:latin typeface="Times New Roman"/>
                <a:cs typeface="Times New Roman"/>
              </a:rPr>
              <a:t>\2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”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, etc.</a:t>
            </a:r>
            <a:endParaRPr sz="18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99500"/>
              </a:lnSpc>
              <a:spcBef>
                <a:spcPts val="650"/>
              </a:spcBef>
              <a:buClr>
                <a:srgbClr val="002060"/>
              </a:buClr>
              <a:buAutoNum type="arabicPeriod" startAt="5"/>
              <a:tabLst>
                <a:tab pos="354965" algn="l"/>
                <a:tab pos="355600" algn="l"/>
              </a:tabLst>
            </a:pPr>
            <a:r>
              <a:rPr sz="18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Self-escapes:</a:t>
            </a:r>
            <a:r>
              <a:rPr sz="1800" b="1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any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characters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other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than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those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that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have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special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meaning </a:t>
            </a:r>
            <a:r>
              <a:rPr sz="1800" spc="-43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can be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escaped,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but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escaping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has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no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effect;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the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character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still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represents the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regular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language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of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character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itself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48811" y="2969827"/>
            <a:ext cx="2306955" cy="213360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“</a:t>
            </a:r>
            <a:r>
              <a:rPr sz="18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\s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”</a:t>
            </a:r>
            <a:r>
              <a:rPr sz="1800" spc="-1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=</a:t>
            </a:r>
            <a:r>
              <a:rPr sz="18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CC0000"/>
                </a:solidFill>
                <a:latin typeface="Times New Roman"/>
                <a:cs typeface="Times New Roman"/>
              </a:rPr>
              <a:t>“</a:t>
            </a:r>
            <a:r>
              <a:rPr sz="1800" dirty="0">
                <a:solidFill>
                  <a:srgbClr val="0000FF"/>
                </a:solidFill>
                <a:latin typeface="Times New Roman"/>
                <a:cs typeface="Times New Roman"/>
              </a:rPr>
              <a:t>[</a:t>
            </a:r>
            <a:r>
              <a:rPr sz="18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Times New Roman"/>
                <a:cs typeface="Times New Roman"/>
              </a:rPr>
              <a:t>\t\r\n\f\v]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”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“</a:t>
            </a:r>
            <a:r>
              <a:rPr sz="18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\d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”</a:t>
            </a:r>
            <a:r>
              <a:rPr sz="1800" spc="-1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=</a:t>
            </a:r>
            <a:r>
              <a:rPr sz="1800" spc="-2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CC0000"/>
                </a:solidFill>
                <a:latin typeface="Times New Roman"/>
                <a:cs typeface="Times New Roman"/>
              </a:rPr>
              <a:t>“</a:t>
            </a:r>
            <a:r>
              <a:rPr sz="1800" dirty="0">
                <a:solidFill>
                  <a:srgbClr val="0000FF"/>
                </a:solidFill>
                <a:latin typeface="Times New Roman"/>
                <a:cs typeface="Times New Roman"/>
              </a:rPr>
              <a:t>[0-9]</a:t>
            </a:r>
            <a:r>
              <a:rPr sz="1800" dirty="0">
                <a:solidFill>
                  <a:srgbClr val="CC0000"/>
                </a:solidFill>
                <a:latin typeface="Times New Roman"/>
                <a:cs typeface="Times New Roman"/>
              </a:rPr>
              <a:t>”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“</a:t>
            </a:r>
            <a:r>
              <a:rPr sz="18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\w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”</a:t>
            </a:r>
            <a:r>
              <a:rPr sz="1800" spc="-2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=</a:t>
            </a:r>
            <a:r>
              <a:rPr sz="1800" spc="-2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CC0000"/>
                </a:solidFill>
                <a:latin typeface="Times New Roman"/>
                <a:cs typeface="Times New Roman"/>
              </a:rPr>
              <a:t>“</a:t>
            </a:r>
            <a:r>
              <a:rPr sz="1800" dirty="0">
                <a:solidFill>
                  <a:srgbClr val="0000FF"/>
                </a:solidFill>
                <a:latin typeface="Times New Roman"/>
                <a:cs typeface="Times New Roman"/>
              </a:rPr>
              <a:t>[a-zA-Z0-9_]</a:t>
            </a:r>
            <a:r>
              <a:rPr sz="1800" dirty="0">
                <a:solidFill>
                  <a:srgbClr val="CC0000"/>
                </a:solidFill>
                <a:latin typeface="Times New Roman"/>
                <a:cs typeface="Times New Roman"/>
              </a:rPr>
              <a:t>”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“</a:t>
            </a:r>
            <a:r>
              <a:rPr sz="18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\S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”</a:t>
            </a:r>
            <a:r>
              <a:rPr sz="1800" spc="-1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=</a:t>
            </a:r>
            <a:r>
              <a:rPr sz="18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CC0000"/>
                </a:solidFill>
                <a:latin typeface="Times New Roman"/>
                <a:cs typeface="Times New Roman"/>
              </a:rPr>
              <a:t>“</a:t>
            </a:r>
            <a:r>
              <a:rPr sz="1800" dirty="0">
                <a:solidFill>
                  <a:srgbClr val="0000FF"/>
                </a:solidFill>
                <a:latin typeface="Times New Roman"/>
                <a:cs typeface="Times New Roman"/>
              </a:rPr>
              <a:t>[^</a:t>
            </a:r>
            <a:r>
              <a:rPr sz="1800" spc="-5" dirty="0">
                <a:solidFill>
                  <a:srgbClr val="0000FF"/>
                </a:solidFill>
                <a:latin typeface="Times New Roman"/>
                <a:cs typeface="Times New Roman"/>
              </a:rPr>
              <a:t> \t\r\n\f]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”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“</a:t>
            </a:r>
            <a:r>
              <a:rPr sz="18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\D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”</a:t>
            </a:r>
            <a:r>
              <a:rPr sz="1800" spc="-1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=</a:t>
            </a:r>
            <a:r>
              <a:rPr sz="1800" spc="-2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CC0000"/>
                </a:solidFill>
                <a:latin typeface="Times New Roman"/>
                <a:cs typeface="Times New Roman"/>
              </a:rPr>
              <a:t>“</a:t>
            </a:r>
            <a:r>
              <a:rPr sz="1800" dirty="0">
                <a:solidFill>
                  <a:srgbClr val="0000FF"/>
                </a:solidFill>
                <a:latin typeface="Times New Roman"/>
                <a:cs typeface="Times New Roman"/>
              </a:rPr>
              <a:t>[^0-9]</a:t>
            </a:r>
            <a:r>
              <a:rPr sz="1800" dirty="0">
                <a:solidFill>
                  <a:srgbClr val="CC0000"/>
                </a:solidFill>
                <a:latin typeface="Times New Roman"/>
                <a:cs typeface="Times New Roman"/>
              </a:rPr>
              <a:t>”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“</a:t>
            </a:r>
            <a:r>
              <a:rPr sz="18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\W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”</a:t>
            </a:r>
            <a:r>
              <a:rPr sz="1800" spc="-4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=</a:t>
            </a:r>
            <a:r>
              <a:rPr sz="1800" spc="-4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CC0000"/>
                </a:solidFill>
                <a:latin typeface="Times New Roman"/>
                <a:cs typeface="Times New Roman"/>
              </a:rPr>
              <a:t>“</a:t>
            </a:r>
            <a:r>
              <a:rPr sz="1800" dirty="0">
                <a:solidFill>
                  <a:srgbClr val="0000FF"/>
                </a:solidFill>
                <a:latin typeface="Times New Roman"/>
                <a:cs typeface="Times New Roman"/>
              </a:rPr>
              <a:t>[^a-zA-Z0-9_]</a:t>
            </a:r>
            <a:r>
              <a:rPr sz="1800" dirty="0">
                <a:solidFill>
                  <a:srgbClr val="CC0000"/>
                </a:solidFill>
                <a:latin typeface="Times New Roman"/>
                <a:cs typeface="Times New Roman"/>
              </a:rPr>
              <a:t>”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89584"/>
            <a:ext cx="252285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95" dirty="0"/>
              <a:t>Greediness</a:t>
            </a:r>
            <a:endParaRPr sz="4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/>
              <a:t>6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6970" y="1923978"/>
            <a:ext cx="7254240" cy="38811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65100" algn="just">
              <a:lnSpc>
                <a:spcPct val="100400"/>
              </a:lnSpc>
              <a:spcBef>
                <a:spcPts val="9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Regular expression counters/quantifiers that allow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for a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regular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language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to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match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a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variable number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of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times (i.e.,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the </a:t>
            </a:r>
            <a:r>
              <a:rPr sz="2200" spc="-20" dirty="0">
                <a:solidFill>
                  <a:srgbClr val="595959"/>
                </a:solidFill>
                <a:latin typeface="Times New Roman"/>
                <a:cs typeface="Times New Roman"/>
              </a:rPr>
              <a:t>star,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the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plus,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CC0000"/>
                </a:solidFill>
                <a:latin typeface="Times New Roman"/>
                <a:cs typeface="Times New Roman"/>
              </a:rPr>
              <a:t>“</a:t>
            </a:r>
            <a:r>
              <a:rPr sz="2200" spc="-5" dirty="0">
                <a:solidFill>
                  <a:srgbClr val="0000FF"/>
                </a:solidFill>
                <a:latin typeface="Times New Roman"/>
                <a:cs typeface="Times New Roman"/>
              </a:rPr>
              <a:t>?</a:t>
            </a:r>
            <a:r>
              <a:rPr sz="2200" spc="-5" dirty="0">
                <a:solidFill>
                  <a:srgbClr val="CC0000"/>
                </a:solidFill>
                <a:latin typeface="Times New Roman"/>
                <a:cs typeface="Times New Roman"/>
              </a:rPr>
              <a:t>”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,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CC0000"/>
                </a:solidFill>
                <a:latin typeface="Times New Roman"/>
                <a:cs typeface="Times New Roman"/>
              </a:rPr>
              <a:t>“</a:t>
            </a:r>
            <a:r>
              <a:rPr sz="2200" spc="-5" dirty="0">
                <a:solidFill>
                  <a:srgbClr val="0000FF"/>
                </a:solidFill>
                <a:latin typeface="Times New Roman"/>
                <a:cs typeface="Times New Roman"/>
              </a:rPr>
              <a:t>{</a:t>
            </a:r>
            <a:r>
              <a:rPr sz="2200" i="1" spc="-5" dirty="0">
                <a:solidFill>
                  <a:srgbClr val="0000FF"/>
                </a:solidFill>
                <a:latin typeface="Times New Roman"/>
                <a:cs typeface="Times New Roman"/>
              </a:rPr>
              <a:t>min</a:t>
            </a:r>
            <a:r>
              <a:rPr sz="2200" spc="-5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2200" i="1" spc="-5" dirty="0">
                <a:solidFill>
                  <a:srgbClr val="0000FF"/>
                </a:solidFill>
                <a:latin typeface="Times New Roman"/>
                <a:cs typeface="Times New Roman"/>
              </a:rPr>
              <a:t>max</a:t>
            </a:r>
            <a:r>
              <a:rPr sz="2200" spc="-5" dirty="0">
                <a:solidFill>
                  <a:srgbClr val="0000FF"/>
                </a:solidFill>
                <a:latin typeface="Times New Roman"/>
                <a:cs typeface="Times New Roman"/>
              </a:rPr>
              <a:t>}</a:t>
            </a:r>
            <a:r>
              <a:rPr sz="2200" spc="-5" dirty="0">
                <a:solidFill>
                  <a:srgbClr val="CC0000"/>
                </a:solidFill>
                <a:latin typeface="Times New Roman"/>
                <a:cs typeface="Times New Roman"/>
              </a:rPr>
              <a:t>”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,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and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CC0000"/>
                </a:solidFill>
                <a:latin typeface="Times New Roman"/>
                <a:cs typeface="Times New Roman"/>
              </a:rPr>
              <a:t>“</a:t>
            </a:r>
            <a:r>
              <a:rPr sz="2200" spc="-5" dirty="0">
                <a:solidFill>
                  <a:srgbClr val="0000FF"/>
                </a:solidFill>
                <a:latin typeface="Times New Roman"/>
                <a:cs typeface="Times New Roman"/>
              </a:rPr>
              <a:t>{</a:t>
            </a:r>
            <a:r>
              <a:rPr sz="2200" i="1" spc="-5" dirty="0">
                <a:solidFill>
                  <a:srgbClr val="0000FF"/>
                </a:solidFill>
                <a:latin typeface="Times New Roman"/>
                <a:cs typeface="Times New Roman"/>
              </a:rPr>
              <a:t>min</a:t>
            </a:r>
            <a:r>
              <a:rPr sz="2200" spc="-5" dirty="0">
                <a:solidFill>
                  <a:srgbClr val="0000FF"/>
                </a:solidFill>
                <a:latin typeface="Times New Roman"/>
                <a:cs typeface="Times New Roman"/>
              </a:rPr>
              <a:t>,}</a:t>
            </a:r>
            <a:r>
              <a:rPr sz="2200" spc="-5" dirty="0">
                <a:solidFill>
                  <a:srgbClr val="CC0000"/>
                </a:solidFill>
                <a:latin typeface="Times New Roman"/>
                <a:cs typeface="Times New Roman"/>
              </a:rPr>
              <a:t>”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)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are inherently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i="1" spc="-35" dirty="0">
                <a:solidFill>
                  <a:srgbClr val="595959"/>
                </a:solidFill>
                <a:latin typeface="Times New Roman"/>
                <a:cs typeface="Times New Roman"/>
              </a:rPr>
              <a:t>greedy.</a:t>
            </a:r>
            <a:endParaRPr sz="2200">
              <a:latin typeface="Times New Roman"/>
              <a:cs typeface="Times New Roman"/>
            </a:endParaRPr>
          </a:p>
          <a:p>
            <a:pPr marL="186690" marR="5080" indent="-137160">
              <a:lnSpc>
                <a:spcPct val="99500"/>
              </a:lnSpc>
              <a:spcBef>
                <a:spcPts val="67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That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is,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when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they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are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applied,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they</a:t>
            </a:r>
            <a:r>
              <a:rPr sz="180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will</a:t>
            </a:r>
            <a:r>
              <a:rPr sz="180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match</a:t>
            </a:r>
            <a:r>
              <a:rPr sz="1800" dirty="0">
                <a:solidFill>
                  <a:srgbClr val="CC0000"/>
                </a:solidFill>
                <a:latin typeface="Times New Roman"/>
                <a:cs typeface="Times New Roman"/>
              </a:rPr>
              <a:t> as 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many</a:t>
            </a:r>
            <a:r>
              <a:rPr sz="180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times</a:t>
            </a:r>
            <a:r>
              <a:rPr sz="1800" dirty="0">
                <a:solidFill>
                  <a:srgbClr val="CC0000"/>
                </a:solidFill>
                <a:latin typeface="Times New Roman"/>
                <a:cs typeface="Times New Roman"/>
              </a:rPr>
              <a:t> as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 possible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,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up </a:t>
            </a:r>
            <a:r>
              <a:rPr sz="1800" spc="-43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0000FF"/>
                </a:solidFill>
                <a:latin typeface="Times New Roman"/>
                <a:cs typeface="Times New Roman"/>
              </a:rPr>
              <a:t>max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times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in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case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of 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“</a:t>
            </a:r>
            <a:r>
              <a:rPr sz="1800" spc="-5" dirty="0">
                <a:solidFill>
                  <a:srgbClr val="0000FF"/>
                </a:solidFill>
                <a:latin typeface="Times New Roman"/>
                <a:cs typeface="Times New Roman"/>
              </a:rPr>
              <a:t>{</a:t>
            </a:r>
            <a:r>
              <a:rPr sz="1800" i="1" spc="-5" dirty="0">
                <a:solidFill>
                  <a:srgbClr val="0000FF"/>
                </a:solidFill>
                <a:latin typeface="Times New Roman"/>
                <a:cs typeface="Times New Roman"/>
              </a:rPr>
              <a:t>min</a:t>
            </a:r>
            <a:r>
              <a:rPr sz="1800" spc="-5" dirty="0">
                <a:solidFill>
                  <a:srgbClr val="0000FF"/>
                </a:solidFill>
                <a:latin typeface="Times New Roman"/>
                <a:cs typeface="Times New Roman"/>
              </a:rPr>
              <a:t>,</a:t>
            </a:r>
            <a:r>
              <a:rPr sz="1800" i="1" spc="-5" dirty="0">
                <a:solidFill>
                  <a:srgbClr val="0000FF"/>
                </a:solidFill>
                <a:latin typeface="Times New Roman"/>
                <a:cs typeface="Times New Roman"/>
              </a:rPr>
              <a:t>max</a:t>
            </a:r>
            <a:r>
              <a:rPr sz="1800" spc="-5" dirty="0">
                <a:solidFill>
                  <a:srgbClr val="0000FF"/>
                </a:solidFill>
                <a:latin typeface="Times New Roman"/>
                <a:cs typeface="Times New Roman"/>
              </a:rPr>
              <a:t>}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”,</a:t>
            </a:r>
            <a:r>
              <a:rPr sz="180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at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most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once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in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CC0000"/>
                </a:solidFill>
                <a:latin typeface="Times New Roman"/>
                <a:cs typeface="Times New Roman"/>
              </a:rPr>
              <a:t>“</a:t>
            </a:r>
            <a:r>
              <a:rPr sz="1800" dirty="0">
                <a:solidFill>
                  <a:srgbClr val="0000FF"/>
                </a:solidFill>
                <a:latin typeface="Times New Roman"/>
                <a:cs typeface="Times New Roman"/>
              </a:rPr>
              <a:t>?</a:t>
            </a:r>
            <a:r>
              <a:rPr sz="1800" dirty="0">
                <a:solidFill>
                  <a:srgbClr val="CC0000"/>
                </a:solidFill>
                <a:latin typeface="Times New Roman"/>
                <a:cs typeface="Times New Roman"/>
              </a:rPr>
              <a:t>”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case,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and 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infinitely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many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times in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other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cases.</a:t>
            </a:r>
            <a:endParaRPr sz="1800">
              <a:latin typeface="Times New Roman"/>
              <a:cs typeface="Times New Roman"/>
            </a:endParaRPr>
          </a:p>
          <a:p>
            <a:pPr marL="186690" marR="106680" indent="-137160">
              <a:lnSpc>
                <a:spcPct val="101899"/>
              </a:lnSpc>
              <a:spcBef>
                <a:spcPts val="50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5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Each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these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quantifiers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may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be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applied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non-greedily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by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placing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question </a:t>
            </a:r>
            <a:r>
              <a:rPr sz="1800" spc="-43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mark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after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it.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Non-greedy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quantifiers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will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at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first match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minimum </a:t>
            </a:r>
            <a:r>
              <a:rPr sz="1800" b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number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of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times.</a:t>
            </a:r>
            <a:endParaRPr sz="18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5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For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example,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against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string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“</a:t>
            </a:r>
            <a:r>
              <a:rPr sz="1800" spc="-5" dirty="0">
                <a:solidFill>
                  <a:srgbClr val="0000FF"/>
                </a:solidFill>
                <a:latin typeface="Times New Roman"/>
                <a:cs typeface="Times New Roman"/>
              </a:rPr>
              <a:t>From</a:t>
            </a:r>
            <a:r>
              <a:rPr sz="1800" spc="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00FF"/>
                </a:solidFill>
                <a:latin typeface="Times New Roman"/>
                <a:cs typeface="Times New Roman"/>
              </a:rPr>
              <a:t>each</a:t>
            </a:r>
            <a:r>
              <a:rPr sz="1800" spc="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Times New Roman"/>
                <a:cs typeface="Times New Roman"/>
              </a:rPr>
              <a:t>according</a:t>
            </a:r>
            <a:r>
              <a:rPr sz="1800" spc="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Times New Roman"/>
                <a:cs typeface="Times New Roman"/>
              </a:rPr>
              <a:t>to</a:t>
            </a:r>
            <a:r>
              <a:rPr sz="1800" spc="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Times New Roman"/>
                <a:cs typeface="Times New Roman"/>
              </a:rPr>
              <a:t>his</a:t>
            </a:r>
            <a:r>
              <a:rPr sz="18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Times New Roman"/>
                <a:cs typeface="Times New Roman"/>
              </a:rPr>
              <a:t>abilitie</a:t>
            </a:r>
            <a:r>
              <a:rPr sz="1800" spc="-5" dirty="0">
                <a:solidFill>
                  <a:srgbClr val="2683C6"/>
                </a:solidFill>
                <a:latin typeface="Times New Roman"/>
                <a:cs typeface="Times New Roman"/>
              </a:rPr>
              <a:t>s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”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:</a:t>
            </a:r>
            <a:endParaRPr sz="1800">
              <a:latin typeface="Times New Roman"/>
              <a:cs typeface="Times New Roman"/>
            </a:endParaRPr>
          </a:p>
          <a:p>
            <a:pPr marL="231775">
              <a:lnSpc>
                <a:spcPct val="100000"/>
              </a:lnSpc>
              <a:spcBef>
                <a:spcPts val="6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/</a:t>
            </a:r>
            <a:r>
              <a:rPr sz="1800" spc="-5" dirty="0">
                <a:solidFill>
                  <a:srgbClr val="0000FF"/>
                </a:solidFill>
                <a:latin typeface="Times New Roman"/>
                <a:cs typeface="Times New Roman"/>
              </a:rPr>
              <a:t>\b\w+.*\b\w+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/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matches the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entire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string</a:t>
            </a:r>
            <a:endParaRPr sz="1800">
              <a:latin typeface="Times New Roman"/>
              <a:cs typeface="Times New Roman"/>
            </a:endParaRPr>
          </a:p>
          <a:p>
            <a:pPr marL="231775">
              <a:lnSpc>
                <a:spcPct val="100000"/>
              </a:lnSpc>
              <a:spcBef>
                <a:spcPts val="5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/</a:t>
            </a:r>
            <a:r>
              <a:rPr sz="1800" spc="-5" dirty="0">
                <a:solidFill>
                  <a:srgbClr val="0000FF"/>
                </a:solidFill>
                <a:latin typeface="Times New Roman"/>
                <a:cs typeface="Times New Roman"/>
              </a:rPr>
              <a:t>\b\w+.*?\b\w+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/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matches just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“</a:t>
            </a:r>
            <a:r>
              <a:rPr sz="1800" spc="-5" dirty="0">
                <a:solidFill>
                  <a:srgbClr val="0000FF"/>
                </a:solidFill>
                <a:latin typeface="Times New Roman"/>
                <a:cs typeface="Times New Roman"/>
              </a:rPr>
              <a:t>From</a:t>
            </a:r>
            <a:r>
              <a:rPr sz="18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00FF"/>
                </a:solidFill>
                <a:latin typeface="Times New Roman"/>
                <a:cs typeface="Times New Roman"/>
              </a:rPr>
              <a:t>each</a:t>
            </a:r>
            <a:r>
              <a:rPr sz="1800" dirty="0">
                <a:solidFill>
                  <a:srgbClr val="CC0000"/>
                </a:solidFill>
                <a:latin typeface="Times New Roman"/>
                <a:cs typeface="Times New Roman"/>
              </a:rPr>
              <a:t>”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1466" y="933842"/>
            <a:ext cx="66401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80" dirty="0"/>
              <a:t>Exercise </a:t>
            </a:r>
            <a:r>
              <a:rPr lang="en-US" spc="80" dirty="0"/>
              <a:t>3.3.6</a:t>
            </a:r>
            <a:endParaRPr sz="3600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 INFORMATION STUDIES </a:t>
            </a:r>
            <a:r>
              <a:rPr dirty="0"/>
              <a:t>| </a:t>
            </a:r>
            <a:r>
              <a:rPr spc="-5" dirty="0"/>
              <a:t>SYRACUSE</a:t>
            </a:r>
            <a:r>
              <a:rPr spc="30"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22715" y="6545267"/>
            <a:ext cx="177800" cy="124393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lang="en-US" sz="800" dirty="0">
                <a:solidFill>
                  <a:srgbClr val="BFBFBF"/>
                </a:solidFill>
                <a:latin typeface="Times New Roman"/>
                <a:cs typeface="Times New Roman"/>
              </a:rPr>
              <a:t>7</a:t>
            </a:r>
            <a:endParaRPr sz="8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1466" y="1981200"/>
            <a:ext cx="7108445" cy="23827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en-US" sz="1400" b="0" i="0" dirty="0">
                <a:solidFill>
                  <a:srgbClr val="282828"/>
                </a:solidFill>
                <a:effectLst/>
                <a:latin typeface="Proxima Nova"/>
              </a:rPr>
              <a:t>More practice with the regular expression tester at</a:t>
            </a:r>
            <a:br>
              <a:rPr lang="en-US" sz="1400" b="0" i="0" dirty="0">
                <a:solidFill>
                  <a:srgbClr val="282828"/>
                </a:solidFill>
                <a:effectLst/>
                <a:latin typeface="Proxima Nova"/>
              </a:rPr>
            </a:br>
            <a:r>
              <a:rPr lang="en-US" sz="1400" b="0" i="0" u="none" strike="noStrike" dirty="0">
                <a:solidFill>
                  <a:srgbClr val="2278B5"/>
                </a:solidFill>
                <a:effectLst/>
                <a:latin typeface="Proxima Nova"/>
                <a:hlinkClick r:id="rId2"/>
              </a:rPr>
              <a:t>http://regexpal.com</a:t>
            </a:r>
            <a:r>
              <a:rPr lang="en-US" sz="1400" b="0" i="0" dirty="0">
                <a:solidFill>
                  <a:srgbClr val="282828"/>
                </a:solidFill>
                <a:effectLst/>
                <a:latin typeface="Proxima Nova"/>
              </a:rPr>
              <a:t>. </a:t>
            </a:r>
          </a:p>
          <a:p>
            <a:pPr algn="l"/>
            <a:br>
              <a:rPr lang="en-US" sz="1400" b="0" i="0" dirty="0">
                <a:solidFill>
                  <a:srgbClr val="282828"/>
                </a:solidFill>
                <a:effectLst/>
                <a:latin typeface="Proxima Nova"/>
              </a:rPr>
            </a:br>
            <a:r>
              <a:rPr lang="en-US" sz="1400" b="0" i="0" dirty="0">
                <a:solidFill>
                  <a:srgbClr val="282828"/>
                </a:solidFill>
                <a:effectLst/>
                <a:latin typeface="Proxima Nova"/>
              </a:rPr>
              <a:t>Copy the text highlighted below into the lower box of regex pal for test data.</a:t>
            </a:r>
            <a:br>
              <a:rPr lang="en-US" sz="1400" b="0" i="0" dirty="0">
                <a:solidFill>
                  <a:srgbClr val="282828"/>
                </a:solidFill>
                <a:effectLst/>
                <a:latin typeface="Proxima Nova"/>
              </a:rPr>
            </a:br>
            <a:br>
              <a:rPr lang="en-US" sz="1400" b="0" i="0" dirty="0">
                <a:solidFill>
                  <a:srgbClr val="282828"/>
                </a:solidFill>
                <a:effectLst/>
                <a:latin typeface="Proxima Nova"/>
              </a:rPr>
            </a:br>
            <a:r>
              <a:rPr lang="en-US" sz="1400" b="1" i="1" dirty="0">
                <a:solidFill>
                  <a:srgbClr val="282828"/>
                </a:solidFill>
                <a:effectLst/>
                <a:latin typeface="Proxima Nova"/>
              </a:rPr>
              <a:t>@natalieohayre I agree #hc09 needs reform- but not by crooked politicians who r clueless about healthcare! #tcot #fishy NO GOV'T TAKEOVER!</a:t>
            </a:r>
          </a:p>
          <a:p>
            <a:pPr algn="l"/>
            <a:endParaRPr lang="en-US" sz="1400" b="0" i="0" dirty="0">
              <a:solidFill>
                <a:srgbClr val="282828"/>
              </a:solidFill>
              <a:effectLst/>
              <a:latin typeface="Proxima Nova"/>
            </a:endParaRPr>
          </a:p>
          <a:p>
            <a:pPr algn="l"/>
            <a:r>
              <a:rPr lang="en-US" sz="1400" b="0" i="0" dirty="0">
                <a:solidFill>
                  <a:srgbClr val="282828"/>
                </a:solidFill>
                <a:effectLst/>
                <a:latin typeface="Proxima Nova"/>
              </a:rPr>
              <a:t>Make a regular expression that matches any hashtag.</a:t>
            </a:r>
          </a:p>
          <a:p>
            <a:pPr algn="l"/>
            <a:endParaRPr lang="en-US" sz="1400" b="1" i="1" dirty="0">
              <a:solidFill>
                <a:srgbClr val="282828"/>
              </a:solidFill>
              <a:latin typeface="Proxima Nova"/>
            </a:endParaRPr>
          </a:p>
          <a:p>
            <a:pPr algn="l"/>
            <a:r>
              <a:rPr lang="en-US" sz="1400" b="1" i="1" dirty="0">
                <a:solidFill>
                  <a:srgbClr val="FF0000"/>
                </a:solidFill>
                <a:effectLst/>
                <a:latin typeface="Proxima Nova"/>
              </a:rPr>
              <a:t>Be prepared to share your results with the class.</a:t>
            </a:r>
          </a:p>
        </p:txBody>
      </p:sp>
    </p:spTree>
    <p:extLst>
      <p:ext uri="{BB962C8B-B14F-4D97-AF65-F5344CB8AC3E}">
        <p14:creationId xmlns:p14="http://schemas.microsoft.com/office/powerpoint/2010/main" val="4211124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1466" y="933842"/>
            <a:ext cx="66401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80" dirty="0"/>
              <a:t>Exercise </a:t>
            </a:r>
            <a:r>
              <a:rPr lang="en-US" spc="80" dirty="0"/>
              <a:t>3.3.7</a:t>
            </a:r>
            <a:endParaRPr sz="3600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 INFORMATION STUDIES </a:t>
            </a:r>
            <a:r>
              <a:rPr dirty="0"/>
              <a:t>| </a:t>
            </a:r>
            <a:r>
              <a:rPr spc="-5" dirty="0"/>
              <a:t>SYRACUSE</a:t>
            </a:r>
            <a:r>
              <a:rPr spc="30"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22715" y="6545267"/>
            <a:ext cx="177800" cy="124393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lang="en-US" sz="800" dirty="0">
                <a:solidFill>
                  <a:srgbClr val="BFBFBF"/>
                </a:solidFill>
                <a:latin typeface="Times New Roman"/>
                <a:cs typeface="Times New Roman"/>
              </a:rPr>
              <a:t>8</a:t>
            </a:r>
            <a:endParaRPr sz="8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1466" y="1905000"/>
            <a:ext cx="7108445" cy="38908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en-US" sz="1400" b="0" i="0" dirty="0">
                <a:solidFill>
                  <a:srgbClr val="282828"/>
                </a:solidFill>
                <a:effectLst/>
                <a:latin typeface="Proxima Nova"/>
              </a:rPr>
              <a:t>Even more practice with the regular expression tester at</a:t>
            </a:r>
            <a:br>
              <a:rPr lang="en-US" sz="1400" b="0" i="0" dirty="0">
                <a:solidFill>
                  <a:srgbClr val="282828"/>
                </a:solidFill>
                <a:effectLst/>
                <a:latin typeface="Proxima Nova"/>
              </a:rPr>
            </a:br>
            <a:r>
              <a:rPr lang="en-US" sz="1400" b="0" i="0" u="none" strike="noStrike" dirty="0">
                <a:solidFill>
                  <a:srgbClr val="2278B5"/>
                </a:solidFill>
                <a:effectLst/>
                <a:latin typeface="Proxima Nova"/>
                <a:hlinkClick r:id="rId2"/>
              </a:rPr>
              <a:t>http://regexpal.com</a:t>
            </a:r>
            <a:r>
              <a:rPr lang="en-US" sz="1400" b="0" i="0" dirty="0">
                <a:solidFill>
                  <a:srgbClr val="282828"/>
                </a:solidFill>
                <a:effectLst/>
                <a:latin typeface="Proxima Nova"/>
              </a:rPr>
              <a:t>. </a:t>
            </a:r>
          </a:p>
          <a:p>
            <a:pPr algn="l"/>
            <a:br>
              <a:rPr lang="en-US" sz="1400" b="0" i="0" dirty="0">
                <a:solidFill>
                  <a:srgbClr val="282828"/>
                </a:solidFill>
                <a:effectLst/>
                <a:latin typeface="Proxima Nova"/>
              </a:rPr>
            </a:br>
            <a:r>
              <a:rPr lang="en-US" sz="1400" b="0" i="0" dirty="0">
                <a:solidFill>
                  <a:srgbClr val="282828"/>
                </a:solidFill>
                <a:effectLst/>
                <a:latin typeface="Proxima Nova"/>
              </a:rPr>
              <a:t>Copy the text highlighted below into the lower box of regex pal for test data.</a:t>
            </a:r>
            <a:br>
              <a:rPr lang="en-US" sz="1400" b="0" i="0" dirty="0">
                <a:solidFill>
                  <a:srgbClr val="282828"/>
                </a:solidFill>
                <a:effectLst/>
                <a:latin typeface="Proxima Nova"/>
              </a:rPr>
            </a:br>
            <a:br>
              <a:rPr lang="en-US" sz="1400" b="0" i="0" dirty="0">
                <a:solidFill>
                  <a:srgbClr val="282828"/>
                </a:solidFill>
                <a:effectLst/>
                <a:latin typeface="Proxima Nova"/>
              </a:rPr>
            </a:br>
            <a:r>
              <a:rPr lang="en-US" sz="1400" b="1" i="1" dirty="0">
                <a:solidFill>
                  <a:srgbClr val="282828"/>
                </a:solidFill>
                <a:effectLst/>
                <a:latin typeface="Proxima Nova"/>
              </a:rPr>
              <a:t>That U.S.A. poster-print from NG costs $12.40, and there are 1,259,000 copies.</a:t>
            </a:r>
          </a:p>
          <a:p>
            <a:pPr algn="l"/>
            <a:endParaRPr lang="en-US" sz="1400" b="0" i="0" dirty="0">
              <a:solidFill>
                <a:srgbClr val="282828"/>
              </a:solidFill>
              <a:effectLst/>
              <a:latin typeface="Proxima Nova"/>
            </a:endParaRPr>
          </a:p>
          <a:p>
            <a:pPr algn="l"/>
            <a:r>
              <a:rPr lang="en-US" sz="1400" b="0" i="0" dirty="0">
                <a:solidFill>
                  <a:srgbClr val="282828"/>
                </a:solidFill>
                <a:effectLst/>
                <a:latin typeface="Proxima Nova"/>
              </a:rPr>
              <a:t>Make regular expressions that find all acronyms. It should at least match "U.S.A." and "NG".</a:t>
            </a:r>
            <a:br>
              <a:rPr lang="en-US" sz="1400" b="0" i="0" dirty="0">
                <a:solidFill>
                  <a:srgbClr val="282828"/>
                </a:solidFill>
                <a:effectLst/>
                <a:latin typeface="Proxima Nova"/>
              </a:rPr>
            </a:br>
            <a:br>
              <a:rPr lang="en-US" sz="1400" b="0" i="0" dirty="0">
                <a:solidFill>
                  <a:srgbClr val="282828"/>
                </a:solidFill>
                <a:effectLst/>
                <a:latin typeface="Proxima Nova"/>
              </a:rPr>
            </a:br>
            <a:r>
              <a:rPr lang="en-US" sz="1400" b="0" i="0" dirty="0">
                <a:solidFill>
                  <a:srgbClr val="282828"/>
                </a:solidFill>
                <a:effectLst/>
                <a:latin typeface="Proxima Nova"/>
              </a:rPr>
              <a:t>Then, add acronyms to the above text and verify if the regular expression you created will </a:t>
            </a:r>
            <a:r>
              <a:rPr lang="en-US" sz="1400" dirty="0">
                <a:solidFill>
                  <a:srgbClr val="282828"/>
                </a:solidFill>
                <a:latin typeface="Proxima Nova"/>
              </a:rPr>
              <a:t>accurately render all acronyms entered. </a:t>
            </a:r>
          </a:p>
          <a:p>
            <a:pPr algn="l"/>
            <a:endParaRPr lang="en-US" sz="1400" b="0" i="0" dirty="0">
              <a:solidFill>
                <a:srgbClr val="282828"/>
              </a:solidFill>
              <a:effectLst/>
              <a:latin typeface="Proxima Nova"/>
            </a:endParaRPr>
          </a:p>
          <a:p>
            <a:pPr algn="l"/>
            <a:r>
              <a:rPr lang="en-US" sz="1400" dirty="0">
                <a:solidFill>
                  <a:srgbClr val="282828"/>
                </a:solidFill>
                <a:latin typeface="Proxima Nova"/>
              </a:rPr>
              <a:t>**Important**</a:t>
            </a:r>
          </a:p>
          <a:p>
            <a:pPr algn="l"/>
            <a:r>
              <a:rPr lang="en-US" sz="1400" b="0" i="0" dirty="0">
                <a:solidFill>
                  <a:srgbClr val="282828"/>
                </a:solidFill>
                <a:effectLst/>
                <a:latin typeface="Proxima Nova"/>
              </a:rPr>
              <a:t>Trying to make the regular expression as general as possible to match additional examples of acronyms.</a:t>
            </a:r>
          </a:p>
          <a:p>
            <a:pPr algn="l"/>
            <a:endParaRPr lang="en-US" sz="1400" b="1" i="1" dirty="0">
              <a:solidFill>
                <a:srgbClr val="282828"/>
              </a:solidFill>
              <a:latin typeface="Proxima Nova"/>
            </a:endParaRPr>
          </a:p>
          <a:p>
            <a:pPr algn="l"/>
            <a:r>
              <a:rPr lang="en-US" sz="1400" b="1" i="1" dirty="0">
                <a:solidFill>
                  <a:srgbClr val="FF0000"/>
                </a:solidFill>
                <a:effectLst/>
                <a:latin typeface="Proxima Nova"/>
              </a:rPr>
              <a:t>Be prepared to share your results with the class.</a:t>
            </a:r>
          </a:p>
        </p:txBody>
      </p:sp>
    </p:spTree>
    <p:extLst>
      <p:ext uri="{BB962C8B-B14F-4D97-AF65-F5344CB8AC3E}">
        <p14:creationId xmlns:p14="http://schemas.microsoft.com/office/powerpoint/2010/main" val="4057950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8589" y="5026177"/>
            <a:ext cx="4672965" cy="1300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5020"/>
              </a:lnSpc>
              <a:spcBef>
                <a:spcPts val="100"/>
              </a:spcBef>
            </a:pPr>
            <a:r>
              <a:rPr sz="4200" spc="165" dirty="0">
                <a:solidFill>
                  <a:srgbClr val="EE5612"/>
                </a:solidFill>
                <a:latin typeface="Times New Roman"/>
                <a:cs typeface="Times New Roman"/>
              </a:rPr>
              <a:t>Regular</a:t>
            </a:r>
            <a:r>
              <a:rPr sz="4200" spc="325" dirty="0">
                <a:solidFill>
                  <a:srgbClr val="EE5612"/>
                </a:solidFill>
                <a:latin typeface="Times New Roman"/>
                <a:cs typeface="Times New Roman"/>
              </a:rPr>
              <a:t> </a:t>
            </a:r>
            <a:r>
              <a:rPr sz="4200" spc="195" dirty="0">
                <a:solidFill>
                  <a:srgbClr val="EE5612"/>
                </a:solidFill>
                <a:latin typeface="Times New Roman"/>
                <a:cs typeface="Times New Roman"/>
              </a:rPr>
              <a:t>Expression</a:t>
            </a:r>
            <a:endParaRPr sz="4200">
              <a:latin typeface="Times New Roman"/>
              <a:cs typeface="Times New Roman"/>
            </a:endParaRPr>
          </a:p>
          <a:p>
            <a:pPr marR="30480" algn="r">
              <a:lnSpc>
                <a:spcPts val="5020"/>
              </a:lnSpc>
            </a:pPr>
            <a:r>
              <a:rPr sz="4200" spc="170" dirty="0">
                <a:solidFill>
                  <a:srgbClr val="EE5612"/>
                </a:solidFill>
                <a:latin typeface="Times New Roman"/>
                <a:cs typeface="Times New Roman"/>
              </a:rPr>
              <a:t>Functions</a:t>
            </a:r>
            <a:endParaRPr sz="4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039" y="1035303"/>
            <a:ext cx="64757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0" dirty="0"/>
              <a:t>How</a:t>
            </a:r>
            <a:r>
              <a:rPr spc="185" dirty="0"/>
              <a:t> </a:t>
            </a:r>
            <a:r>
              <a:rPr spc="50" dirty="0"/>
              <a:t>to</a:t>
            </a:r>
            <a:r>
              <a:rPr spc="190" dirty="0"/>
              <a:t> </a:t>
            </a:r>
            <a:r>
              <a:rPr spc="60" dirty="0"/>
              <a:t>Use</a:t>
            </a:r>
            <a:r>
              <a:rPr spc="185" dirty="0"/>
              <a:t> </a:t>
            </a:r>
            <a:r>
              <a:rPr spc="80" dirty="0"/>
              <a:t>Regular</a:t>
            </a:r>
            <a:r>
              <a:rPr spc="190" dirty="0"/>
              <a:t> </a:t>
            </a:r>
            <a:r>
              <a:rPr spc="95" dirty="0"/>
              <a:t>Expressions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/>
              <a:t>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78599" y="1802950"/>
            <a:ext cx="7454900" cy="4098290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2000" spc="-70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make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regular expressions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useful,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we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want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ask:</a:t>
            </a:r>
            <a:endParaRPr sz="20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60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2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If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match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occurs</a:t>
            </a:r>
            <a:endParaRPr sz="18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6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Which text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was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matched</a:t>
            </a: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640"/>
              </a:spcBef>
            </a:pP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In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most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languages with</a:t>
            </a:r>
            <a:r>
              <a:rPr sz="20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regular expressions,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including</a:t>
            </a:r>
            <a:r>
              <a:rPr sz="20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Python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(and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Java),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regular expression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is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first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defined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with the compile function</a:t>
            </a:r>
            <a:endParaRPr sz="2000">
              <a:latin typeface="Times New Roman"/>
              <a:cs typeface="Times New Roman"/>
            </a:endParaRPr>
          </a:p>
          <a:p>
            <a:pPr marL="835660">
              <a:lnSpc>
                <a:spcPct val="100000"/>
              </a:lnSpc>
            </a:pP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pattern </a:t>
            </a:r>
            <a:r>
              <a:rPr sz="2000" b="1" dirty="0">
                <a:solidFill>
                  <a:srgbClr val="595959"/>
                </a:solidFill>
                <a:latin typeface="Times New Roman"/>
                <a:cs typeface="Times New Roman"/>
              </a:rPr>
              <a:t>=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595959"/>
                </a:solidFill>
                <a:latin typeface="Times New Roman"/>
                <a:cs typeface="Times New Roman"/>
              </a:rPr>
              <a:t>re.compile(“&lt;regular</a:t>
            </a:r>
            <a:r>
              <a:rPr sz="2000" b="1" spc="-4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expr&gt;”)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Then the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pattern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can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be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used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to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match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strings</a:t>
            </a:r>
            <a:endParaRPr sz="2000">
              <a:latin typeface="Times New Roman"/>
              <a:cs typeface="Times New Roman"/>
            </a:endParaRPr>
          </a:p>
          <a:p>
            <a:pPr marL="835660">
              <a:lnSpc>
                <a:spcPct val="100000"/>
              </a:lnSpc>
            </a:pPr>
            <a:r>
              <a:rPr sz="2000" b="1" dirty="0">
                <a:solidFill>
                  <a:srgbClr val="595959"/>
                </a:solidFill>
                <a:latin typeface="Times New Roman"/>
                <a:cs typeface="Times New Roman"/>
              </a:rPr>
              <a:t>m</a:t>
            </a:r>
            <a:r>
              <a:rPr sz="2000" b="1" spc="-2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595959"/>
                </a:solidFill>
                <a:latin typeface="Times New Roman"/>
                <a:cs typeface="Times New Roman"/>
              </a:rPr>
              <a:t>=</a:t>
            </a:r>
            <a:r>
              <a:rPr sz="2000" b="1" spc="-2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pattern.search(string)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where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m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will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be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true if the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pattern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matches anywhere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in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the string.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Another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option is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to use the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function</a:t>
            </a:r>
            <a:endParaRPr sz="2000">
              <a:latin typeface="Times New Roman"/>
              <a:cs typeface="Times New Roman"/>
            </a:endParaRPr>
          </a:p>
          <a:p>
            <a:pPr marL="835660">
              <a:lnSpc>
                <a:spcPct val="100000"/>
              </a:lnSpc>
            </a:pPr>
            <a:r>
              <a:rPr sz="2000" b="1" spc="-10" dirty="0">
                <a:solidFill>
                  <a:srgbClr val="595959"/>
                </a:solidFill>
                <a:latin typeface="Times New Roman"/>
                <a:cs typeface="Times New Roman"/>
              </a:rPr>
              <a:t>re.match(“&lt;regular</a:t>
            </a:r>
            <a:r>
              <a:rPr sz="2000" b="1" spc="-4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expr&gt;”,</a:t>
            </a:r>
            <a:r>
              <a:rPr sz="2000" b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string)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which combines compile with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the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match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function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(next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page).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89584"/>
            <a:ext cx="680656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80" dirty="0"/>
              <a:t>Regular</a:t>
            </a:r>
            <a:r>
              <a:rPr sz="4200" spc="165" dirty="0"/>
              <a:t> </a:t>
            </a:r>
            <a:r>
              <a:rPr sz="4200" spc="85" dirty="0"/>
              <a:t>Expression</a:t>
            </a:r>
            <a:r>
              <a:rPr sz="4200" spc="160" dirty="0"/>
              <a:t> </a:t>
            </a:r>
            <a:r>
              <a:rPr sz="4200" spc="95" dirty="0"/>
              <a:t>Functions</a:t>
            </a:r>
            <a:endParaRPr sz="4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/>
              <a:t>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2555" y="2214118"/>
            <a:ext cx="7018020" cy="255651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Python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includes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other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useful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functions</a:t>
            </a:r>
            <a:endParaRPr sz="22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66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pattern.match—true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if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matches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beginning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string</a:t>
            </a:r>
            <a:endParaRPr sz="2000">
              <a:latin typeface="Times New Roman"/>
              <a:cs typeface="Times New Roman"/>
            </a:endParaRPr>
          </a:p>
          <a:p>
            <a:pPr marL="186690" marR="347980" indent="-137160">
              <a:lnSpc>
                <a:spcPct val="100000"/>
              </a:lnSpc>
              <a:spcBef>
                <a:spcPts val="6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pattern.search—scans through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the string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and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is true if the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match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occurs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in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any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position</a:t>
            </a:r>
            <a:endParaRPr sz="2000">
              <a:latin typeface="Times New Roman"/>
              <a:cs typeface="Times New Roman"/>
            </a:endParaRPr>
          </a:p>
          <a:p>
            <a:pPr marL="231775">
              <a:lnSpc>
                <a:spcPct val="100000"/>
              </a:lnSpc>
              <a:spcBef>
                <a:spcPts val="60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These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functions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return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“MatchObject”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or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None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if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no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match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found</a:t>
            </a:r>
            <a:endParaRPr sz="1800">
              <a:latin typeface="Times New Roman"/>
              <a:cs typeface="Times New Roman"/>
            </a:endParaRPr>
          </a:p>
          <a:p>
            <a:pPr marL="186690" marR="5080" indent="-137160">
              <a:lnSpc>
                <a:spcPct val="100000"/>
              </a:lnSpc>
              <a:spcBef>
                <a:spcPts val="54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pattern.findall—finds all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occurrences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text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that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match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and returns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them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in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a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list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89584"/>
            <a:ext cx="575310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45" dirty="0"/>
              <a:t>RE</a:t>
            </a:r>
            <a:r>
              <a:rPr sz="4200" spc="170" dirty="0"/>
              <a:t> </a:t>
            </a:r>
            <a:r>
              <a:rPr sz="4200" spc="80" dirty="0"/>
              <a:t>Pattern</a:t>
            </a:r>
            <a:r>
              <a:rPr sz="4200" spc="175" dirty="0"/>
              <a:t> </a:t>
            </a:r>
            <a:r>
              <a:rPr sz="4200" spc="85" dirty="0"/>
              <a:t>MatchObjects</a:t>
            </a:r>
            <a:endParaRPr sz="4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/>
              <a:t>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2555" y="2214118"/>
            <a:ext cx="7093584" cy="331851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MatchObjects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also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have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functions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to find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matched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text</a:t>
            </a:r>
            <a:endParaRPr sz="22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66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match.group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(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)—returns the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string(s)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matched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by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the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RE</a:t>
            </a:r>
            <a:endParaRPr sz="2000">
              <a:latin typeface="Times New Roman"/>
              <a:cs typeface="Times New Roman"/>
            </a:endParaRPr>
          </a:p>
          <a:p>
            <a:pPr marR="1029335" algn="ctr">
              <a:lnSpc>
                <a:spcPct val="100000"/>
              </a:lnSpc>
              <a:spcBef>
                <a:spcPts val="60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5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Includes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all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subgroups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indicated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by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internal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parentheses</a:t>
            </a:r>
            <a:endParaRPr sz="1800">
              <a:latin typeface="Times New Roman"/>
              <a:cs typeface="Times New Roman"/>
            </a:endParaRPr>
          </a:p>
          <a:p>
            <a:pPr marR="1074420" algn="ctr">
              <a:lnSpc>
                <a:spcPct val="100000"/>
              </a:lnSpc>
              <a:spcBef>
                <a:spcPts val="54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match.start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(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)—returns the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starting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position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of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the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match</a:t>
            </a:r>
            <a:endParaRPr sz="2000">
              <a:latin typeface="Times New Roman"/>
              <a:cs typeface="Times New Roman"/>
            </a:endParaRPr>
          </a:p>
          <a:p>
            <a:pPr marR="1210945" algn="ctr">
              <a:lnSpc>
                <a:spcPct val="100000"/>
              </a:lnSpc>
              <a:spcBef>
                <a:spcPts val="6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match.end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(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)—returns the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ending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position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the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match</a:t>
            </a:r>
            <a:endParaRPr sz="2000">
              <a:latin typeface="Times New Roman"/>
              <a:cs typeface="Times New Roman"/>
            </a:endParaRPr>
          </a:p>
          <a:p>
            <a:pPr marR="1204595" algn="ctr">
              <a:lnSpc>
                <a:spcPct val="100000"/>
              </a:lnSpc>
              <a:spcBef>
                <a:spcPts val="6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match.span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(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)—returns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tuple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containing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the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start,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end</a:t>
            </a:r>
            <a:endParaRPr sz="2000">
              <a:latin typeface="Times New Roman"/>
              <a:cs typeface="Times New Roman"/>
            </a:endParaRPr>
          </a:p>
          <a:p>
            <a:pPr marL="186690" marR="5080" indent="-137160" algn="just">
              <a:lnSpc>
                <a:spcPct val="100000"/>
              </a:lnSpc>
              <a:spcBef>
                <a:spcPts val="6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And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note that using the MatchObject as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a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condition in, for example,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an If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statement,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will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be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true, while if the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match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failed,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None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will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be </a:t>
            </a:r>
            <a:r>
              <a:rPr sz="20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false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687340"/>
            <a:ext cx="664019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80" dirty="0"/>
              <a:t>Natural Language Processing </a:t>
            </a:r>
            <a:br>
              <a:rPr lang="en-US" sz="3600" spc="80" dirty="0"/>
            </a:br>
            <a:r>
              <a:rPr lang="en-US" sz="3600" spc="80" dirty="0"/>
              <a:t>IST 664/CIS 668</a:t>
            </a:r>
            <a:endParaRPr sz="3600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 INFORMATION STUDIES </a:t>
            </a:r>
            <a:r>
              <a:rPr dirty="0"/>
              <a:t>| </a:t>
            </a:r>
            <a:r>
              <a:rPr spc="-5" dirty="0"/>
              <a:t>SYRACUSE</a:t>
            </a:r>
            <a:r>
              <a:rPr spc="30"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22715" y="6545267"/>
            <a:ext cx="177800" cy="13843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800" dirty="0">
                <a:solidFill>
                  <a:srgbClr val="BFBFBF"/>
                </a:solidFill>
                <a:latin typeface="Times New Roman"/>
                <a:cs typeface="Times New Roman"/>
              </a:rPr>
              <a:t>3</a:t>
            </a:fld>
            <a:endParaRPr sz="8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3097" y="2209800"/>
            <a:ext cx="7108445" cy="36445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2000" b="0" i="0" dirty="0">
                <a:solidFill>
                  <a:srgbClr val="282828"/>
                </a:solidFill>
                <a:effectLst/>
                <a:latin typeface="Proxima Nova"/>
              </a:rPr>
              <a:t>Week 3 - Resources</a:t>
            </a:r>
          </a:p>
          <a:p>
            <a:endParaRPr lang="en-US" dirty="0">
              <a:solidFill>
                <a:srgbClr val="282828"/>
              </a:solidFill>
              <a:latin typeface="Proxima Nova"/>
            </a:endParaRPr>
          </a:p>
          <a:p>
            <a:pPr algn="l"/>
            <a:r>
              <a:rPr lang="en-US" b="0" i="0" dirty="0" err="1">
                <a:solidFill>
                  <a:srgbClr val="282828"/>
                </a:solidFill>
                <a:effectLst/>
                <a:latin typeface="Proxima Nova"/>
              </a:rPr>
              <a:t>Jurafsky</a:t>
            </a:r>
            <a:r>
              <a:rPr lang="en-US" b="0" i="0" dirty="0">
                <a:solidFill>
                  <a:srgbClr val="282828"/>
                </a:solidFill>
                <a:effectLst/>
                <a:latin typeface="Proxima Nova"/>
              </a:rPr>
              <a:t> and Martin, Speech and Language Processing, 3rd edition: </a:t>
            </a:r>
            <a:r>
              <a:rPr lang="en-US" b="0" i="0" u="none" strike="noStrike" dirty="0">
                <a:solidFill>
                  <a:srgbClr val="2278B5"/>
                </a:solidFill>
                <a:effectLst/>
                <a:latin typeface="Proxima Nova"/>
                <a:hlinkClick r:id="rId2"/>
              </a:rPr>
              <a:t>Chapter 2, Regular Expressions, Text Normalization, Edit Distance</a:t>
            </a:r>
            <a:r>
              <a:rPr lang="en-US" b="0" i="0" dirty="0">
                <a:solidFill>
                  <a:srgbClr val="282828"/>
                </a:solidFill>
                <a:effectLst/>
                <a:latin typeface="Proxima Nova"/>
              </a:rPr>
              <a:t>.</a:t>
            </a:r>
          </a:p>
          <a:p>
            <a:pPr algn="l"/>
            <a:endParaRPr lang="en-US" b="0" i="0" dirty="0">
              <a:solidFill>
                <a:srgbClr val="282828"/>
              </a:solidFill>
              <a:effectLst/>
              <a:latin typeface="Proxima Nova"/>
            </a:endParaRPr>
          </a:p>
          <a:p>
            <a:pPr algn="l"/>
            <a:r>
              <a:rPr lang="en-US" i="0" dirty="0">
                <a:solidFill>
                  <a:srgbClr val="282828"/>
                </a:solidFill>
                <a:effectLst/>
                <a:latin typeface="Proxima Nova"/>
              </a:rPr>
              <a:t>From the NLTK book, Chapter 3: Processing Raw Text</a:t>
            </a:r>
          </a:p>
          <a:p>
            <a:pPr algn="l"/>
            <a:r>
              <a:rPr lang="en-US" b="0" i="0" dirty="0">
                <a:solidFill>
                  <a:srgbClr val="282828"/>
                </a:solidFill>
                <a:effectLst/>
                <a:latin typeface="Proxima Nova"/>
              </a:rPr>
              <a:t>NLTK book: </a:t>
            </a:r>
            <a:r>
              <a:rPr lang="en-US" b="0" i="0" u="none" strike="noStrike" dirty="0">
                <a:solidFill>
                  <a:srgbClr val="2278B5"/>
                </a:solidFill>
                <a:effectLst/>
                <a:latin typeface="Proxima Nova"/>
                <a:hlinkClick r:id="rId3"/>
              </a:rPr>
              <a:t>Section 3.4 Regular Expressions for Detecting Word Patterns</a:t>
            </a:r>
            <a:r>
              <a:rPr lang="en-US" b="0" i="0" dirty="0">
                <a:solidFill>
                  <a:srgbClr val="282828"/>
                </a:solidFill>
                <a:effectLst/>
                <a:latin typeface="Proxima Nova"/>
              </a:rPr>
              <a:t>.</a:t>
            </a:r>
          </a:p>
          <a:p>
            <a:pPr algn="l"/>
            <a:endParaRPr lang="en-US" b="0" i="0" dirty="0">
              <a:solidFill>
                <a:srgbClr val="282828"/>
              </a:solidFill>
              <a:effectLst/>
              <a:latin typeface="Proxima Nova"/>
            </a:endParaRPr>
          </a:p>
          <a:p>
            <a:pPr algn="l"/>
            <a:r>
              <a:rPr lang="en-US" b="0" i="0" dirty="0">
                <a:solidFill>
                  <a:srgbClr val="282828"/>
                </a:solidFill>
                <a:effectLst/>
                <a:latin typeface="Proxima Nova"/>
              </a:rPr>
              <a:t>To see the results of more sentences stemmed and lemmatized in the NLTK, you can go to this </a:t>
            </a:r>
            <a:r>
              <a:rPr lang="en-US" b="0" i="0" u="none" strike="noStrike" dirty="0">
                <a:solidFill>
                  <a:srgbClr val="2278B5"/>
                </a:solidFill>
                <a:effectLst/>
                <a:latin typeface="Proxima Nova"/>
                <a:hlinkClick r:id="rId4"/>
              </a:rPr>
              <a:t>NLKT stemmer and lemmatization demo page</a:t>
            </a:r>
            <a:r>
              <a:rPr lang="en-US" b="0" i="0" dirty="0">
                <a:solidFill>
                  <a:srgbClr val="282828"/>
                </a:solidFill>
                <a:effectLst/>
                <a:latin typeface="Proxima Nova"/>
              </a:rPr>
              <a:t> by Jacob Perkins.</a:t>
            </a:r>
          </a:p>
        </p:txBody>
      </p:sp>
    </p:spTree>
    <p:extLst>
      <p:ext uri="{BB962C8B-B14F-4D97-AF65-F5344CB8AC3E}">
        <p14:creationId xmlns:p14="http://schemas.microsoft.com/office/powerpoint/2010/main" val="4085117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1035303"/>
            <a:ext cx="63334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80" dirty="0"/>
              <a:t>Regular</a:t>
            </a:r>
            <a:r>
              <a:rPr spc="170" dirty="0"/>
              <a:t> </a:t>
            </a:r>
            <a:r>
              <a:rPr spc="85" dirty="0"/>
              <a:t>Expression</a:t>
            </a:r>
            <a:r>
              <a:rPr spc="165" dirty="0"/>
              <a:t> </a:t>
            </a:r>
            <a:r>
              <a:rPr spc="95" dirty="0"/>
              <a:t>Substitution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/>
              <a:t>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6960" y="1845747"/>
            <a:ext cx="7481570" cy="44018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69545">
              <a:lnSpc>
                <a:spcPct val="100400"/>
              </a:lnSpc>
              <a:spcBef>
                <a:spcPts val="9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Once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a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regular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expression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has matched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in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a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string,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the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matching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sequence may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be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replaced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with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another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sequence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of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zero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or more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characters.</a:t>
            </a:r>
            <a:endParaRPr sz="22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66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Convert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“red”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to “blue”</a:t>
            </a:r>
            <a:endParaRPr sz="2000">
              <a:latin typeface="Times New Roman"/>
              <a:cs typeface="Times New Roman"/>
            </a:endParaRPr>
          </a:p>
          <a:p>
            <a:pPr marL="231775">
              <a:lnSpc>
                <a:spcPct val="100000"/>
              </a:lnSpc>
              <a:spcBef>
                <a:spcPts val="60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750" b="1" spc="30" dirty="0">
                <a:solidFill>
                  <a:srgbClr val="CC00FF"/>
                </a:solidFill>
                <a:latin typeface="Courier New"/>
                <a:cs typeface="Courier New"/>
              </a:rPr>
              <a:t>p</a:t>
            </a:r>
            <a:r>
              <a:rPr sz="1750" b="1" spc="5" dirty="0">
                <a:solidFill>
                  <a:srgbClr val="CC00FF"/>
                </a:solidFill>
                <a:latin typeface="Courier New"/>
                <a:cs typeface="Courier New"/>
              </a:rPr>
              <a:t> </a:t>
            </a:r>
            <a:r>
              <a:rPr sz="1750" b="1" spc="30" dirty="0">
                <a:solidFill>
                  <a:srgbClr val="CC00FF"/>
                </a:solidFill>
                <a:latin typeface="Courier New"/>
                <a:cs typeface="Courier New"/>
              </a:rPr>
              <a:t>=</a:t>
            </a:r>
            <a:r>
              <a:rPr sz="1750" b="1" spc="10" dirty="0">
                <a:solidFill>
                  <a:srgbClr val="CC00FF"/>
                </a:solidFill>
                <a:latin typeface="Courier New"/>
                <a:cs typeface="Courier New"/>
              </a:rPr>
              <a:t> </a:t>
            </a:r>
            <a:r>
              <a:rPr sz="1750" b="1" spc="20" dirty="0">
                <a:solidFill>
                  <a:srgbClr val="CC00FF"/>
                </a:solidFill>
                <a:latin typeface="Courier New"/>
                <a:cs typeface="Courier New"/>
              </a:rPr>
              <a:t>re.compile(“red”)</a:t>
            </a:r>
            <a:r>
              <a:rPr sz="1750" b="1" spc="5" dirty="0">
                <a:solidFill>
                  <a:srgbClr val="CC00FF"/>
                </a:solidFill>
                <a:latin typeface="Courier New"/>
                <a:cs typeface="Courier New"/>
              </a:rPr>
              <a:t> </a:t>
            </a:r>
            <a:r>
              <a:rPr sz="1750" b="1" spc="20" dirty="0">
                <a:solidFill>
                  <a:srgbClr val="CC00FF"/>
                </a:solidFill>
                <a:latin typeface="Courier New"/>
                <a:cs typeface="Courier New"/>
              </a:rPr>
              <a:t>string</a:t>
            </a:r>
            <a:r>
              <a:rPr sz="1750" b="1" spc="5" dirty="0">
                <a:solidFill>
                  <a:srgbClr val="CC00FF"/>
                </a:solidFill>
                <a:latin typeface="Courier New"/>
                <a:cs typeface="Courier New"/>
              </a:rPr>
              <a:t> </a:t>
            </a:r>
            <a:r>
              <a:rPr sz="1750" b="1" spc="30" dirty="0">
                <a:solidFill>
                  <a:srgbClr val="CC00FF"/>
                </a:solidFill>
                <a:latin typeface="Courier New"/>
                <a:cs typeface="Courier New"/>
              </a:rPr>
              <a:t>=</a:t>
            </a:r>
            <a:r>
              <a:rPr sz="1750" b="1" spc="5" dirty="0">
                <a:solidFill>
                  <a:srgbClr val="CC00FF"/>
                </a:solidFill>
                <a:latin typeface="Courier New"/>
                <a:cs typeface="Courier New"/>
              </a:rPr>
              <a:t> </a:t>
            </a:r>
            <a:r>
              <a:rPr sz="1750" b="1" spc="20" dirty="0">
                <a:solidFill>
                  <a:srgbClr val="CC00FF"/>
                </a:solidFill>
                <a:latin typeface="Courier New"/>
                <a:cs typeface="Courier New"/>
              </a:rPr>
              <a:t>p.sub(“blue”,</a:t>
            </a:r>
            <a:r>
              <a:rPr sz="1750" b="1" spc="10" dirty="0">
                <a:solidFill>
                  <a:srgbClr val="CC00FF"/>
                </a:solidFill>
                <a:latin typeface="Courier New"/>
                <a:cs typeface="Courier New"/>
              </a:rPr>
              <a:t> </a:t>
            </a:r>
            <a:r>
              <a:rPr sz="1750" b="1" spc="20" dirty="0">
                <a:solidFill>
                  <a:srgbClr val="CC00FF"/>
                </a:solidFill>
                <a:latin typeface="Courier New"/>
                <a:cs typeface="Courier New"/>
              </a:rPr>
              <a:t>string)</a:t>
            </a:r>
            <a:endParaRPr sz="1750">
              <a:latin typeface="Courier New"/>
              <a:cs typeface="Courier New"/>
            </a:endParaRPr>
          </a:p>
          <a:p>
            <a:pPr marL="48895">
              <a:lnSpc>
                <a:spcPct val="100000"/>
              </a:lnSpc>
              <a:spcBef>
                <a:spcPts val="54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Convert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leading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and/or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trailing</a:t>
            </a:r>
            <a:r>
              <a:rPr sz="20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whitespace to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an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CC0000"/>
                </a:solidFill>
                <a:latin typeface="Times New Roman"/>
                <a:cs typeface="Times New Roman"/>
              </a:rPr>
              <a:t>‘</a:t>
            </a:r>
            <a:r>
              <a:rPr sz="2000" spc="-5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2000" spc="-5" dirty="0">
                <a:solidFill>
                  <a:srgbClr val="CC0000"/>
                </a:solidFill>
                <a:latin typeface="Times New Roman"/>
                <a:cs typeface="Times New Roman"/>
              </a:rPr>
              <a:t>’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sign:</a:t>
            </a:r>
            <a:endParaRPr sz="2000">
              <a:latin typeface="Times New Roman"/>
              <a:cs typeface="Times New Roman"/>
            </a:endParaRPr>
          </a:p>
          <a:p>
            <a:pPr marL="368935" marR="3416935" indent="-137160">
              <a:lnSpc>
                <a:spcPct val="103000"/>
              </a:lnSpc>
              <a:spcBef>
                <a:spcPts val="535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2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750" b="1" spc="30" dirty="0">
                <a:solidFill>
                  <a:srgbClr val="CC00FF"/>
                </a:solidFill>
                <a:latin typeface="Courier New"/>
                <a:cs typeface="Courier New"/>
              </a:rPr>
              <a:t>p</a:t>
            </a:r>
            <a:r>
              <a:rPr sz="1750" b="1" spc="-20" dirty="0">
                <a:solidFill>
                  <a:srgbClr val="CC00FF"/>
                </a:solidFill>
                <a:latin typeface="Courier New"/>
                <a:cs typeface="Courier New"/>
              </a:rPr>
              <a:t> </a:t>
            </a:r>
            <a:r>
              <a:rPr sz="1750" b="1" spc="30" dirty="0">
                <a:solidFill>
                  <a:srgbClr val="CC00FF"/>
                </a:solidFill>
                <a:latin typeface="Courier New"/>
                <a:cs typeface="Courier New"/>
              </a:rPr>
              <a:t>=</a:t>
            </a:r>
            <a:r>
              <a:rPr sz="1750" b="1" spc="-15" dirty="0">
                <a:solidFill>
                  <a:srgbClr val="CC00FF"/>
                </a:solidFill>
                <a:latin typeface="Courier New"/>
                <a:cs typeface="Courier New"/>
              </a:rPr>
              <a:t> </a:t>
            </a:r>
            <a:r>
              <a:rPr sz="1750" b="1" spc="20" dirty="0">
                <a:solidFill>
                  <a:srgbClr val="CC00FF"/>
                </a:solidFill>
                <a:latin typeface="Courier New"/>
                <a:cs typeface="Courier New"/>
              </a:rPr>
              <a:t>re.compile(”^\s+|\s+$”) </a:t>
            </a:r>
            <a:r>
              <a:rPr sz="1750" b="1" spc="-1035" dirty="0">
                <a:solidFill>
                  <a:srgbClr val="CC00FF"/>
                </a:solidFill>
                <a:latin typeface="Courier New"/>
                <a:cs typeface="Courier New"/>
              </a:rPr>
              <a:t> </a:t>
            </a:r>
            <a:r>
              <a:rPr sz="1750" b="1" spc="20" dirty="0">
                <a:solidFill>
                  <a:srgbClr val="CC00FF"/>
                </a:solidFill>
                <a:latin typeface="Courier New"/>
                <a:cs typeface="Courier New"/>
              </a:rPr>
              <a:t>string</a:t>
            </a:r>
            <a:r>
              <a:rPr sz="1750" b="1" spc="-15" dirty="0">
                <a:solidFill>
                  <a:srgbClr val="CC00FF"/>
                </a:solidFill>
                <a:latin typeface="Courier New"/>
                <a:cs typeface="Courier New"/>
              </a:rPr>
              <a:t> </a:t>
            </a:r>
            <a:r>
              <a:rPr sz="1750" b="1" spc="30" dirty="0">
                <a:solidFill>
                  <a:srgbClr val="CC00FF"/>
                </a:solidFill>
                <a:latin typeface="Courier New"/>
                <a:cs typeface="Courier New"/>
              </a:rPr>
              <a:t>=</a:t>
            </a:r>
            <a:r>
              <a:rPr sz="1750" b="1" spc="-10" dirty="0">
                <a:solidFill>
                  <a:srgbClr val="CC00FF"/>
                </a:solidFill>
                <a:latin typeface="Courier New"/>
                <a:cs typeface="Courier New"/>
              </a:rPr>
              <a:t> </a:t>
            </a:r>
            <a:r>
              <a:rPr sz="1750" b="1" spc="20" dirty="0">
                <a:solidFill>
                  <a:srgbClr val="CC00FF"/>
                </a:solidFill>
                <a:latin typeface="Courier New"/>
                <a:cs typeface="Courier New"/>
              </a:rPr>
              <a:t>p.sub(”=”,string)</a:t>
            </a:r>
            <a:endParaRPr sz="1750">
              <a:latin typeface="Courier New"/>
              <a:cs typeface="Courier New"/>
            </a:endParaRPr>
          </a:p>
          <a:p>
            <a:pPr marL="186690" marR="546735" indent="-137160">
              <a:lnSpc>
                <a:spcPct val="100000"/>
              </a:lnSpc>
              <a:spcBef>
                <a:spcPts val="57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Remove all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numbers from the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string: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“</a:t>
            </a:r>
            <a:r>
              <a:rPr sz="1800" spc="-5" dirty="0">
                <a:solidFill>
                  <a:srgbClr val="0000FF"/>
                </a:solidFill>
                <a:latin typeface="Times New Roman"/>
                <a:cs typeface="Times New Roman"/>
              </a:rPr>
              <a:t>These </a:t>
            </a:r>
            <a:r>
              <a:rPr sz="1800" dirty="0">
                <a:solidFill>
                  <a:srgbClr val="0000FF"/>
                </a:solidFill>
                <a:latin typeface="Times New Roman"/>
                <a:cs typeface="Times New Roman"/>
              </a:rPr>
              <a:t>16 cows</a:t>
            </a:r>
            <a:r>
              <a:rPr sz="1800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00FF"/>
                </a:solidFill>
                <a:latin typeface="Times New Roman"/>
                <a:cs typeface="Times New Roman"/>
              </a:rPr>
              <a:t>produced</a:t>
            </a:r>
            <a:r>
              <a:rPr sz="1800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00FF"/>
                </a:solidFill>
                <a:latin typeface="Times New Roman"/>
                <a:cs typeface="Times New Roman"/>
              </a:rPr>
              <a:t>1,156 </a:t>
            </a:r>
            <a:r>
              <a:rPr sz="1800" spc="-434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Times New Roman"/>
                <a:cs typeface="Times New Roman"/>
              </a:rPr>
              <a:t>gallons</a:t>
            </a:r>
            <a:r>
              <a:rPr sz="1800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00FF"/>
                </a:solidFill>
                <a:latin typeface="Times New Roman"/>
                <a:cs typeface="Times New Roman"/>
              </a:rPr>
              <a:t>of </a:t>
            </a:r>
            <a:r>
              <a:rPr sz="1800" spc="-5" dirty="0">
                <a:solidFill>
                  <a:srgbClr val="0000FF"/>
                </a:solidFill>
                <a:latin typeface="Times New Roman"/>
                <a:cs typeface="Times New Roman"/>
              </a:rPr>
              <a:t>milk</a:t>
            </a:r>
            <a:r>
              <a:rPr sz="18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Times New Roman"/>
                <a:cs typeface="Times New Roman"/>
              </a:rPr>
              <a:t>in</a:t>
            </a:r>
            <a:r>
              <a:rPr sz="18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Times New Roman"/>
                <a:cs typeface="Times New Roman"/>
              </a:rPr>
              <a:t>the</a:t>
            </a:r>
            <a:r>
              <a:rPr sz="18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Times New Roman"/>
                <a:cs typeface="Times New Roman"/>
              </a:rPr>
              <a:t>last </a:t>
            </a:r>
            <a:r>
              <a:rPr sz="1800" dirty="0">
                <a:solidFill>
                  <a:srgbClr val="0000FF"/>
                </a:solidFill>
                <a:latin typeface="Times New Roman"/>
                <a:cs typeface="Times New Roman"/>
              </a:rPr>
              <a:t>14 </a:t>
            </a:r>
            <a:r>
              <a:rPr sz="1800" spc="-5" dirty="0">
                <a:solidFill>
                  <a:srgbClr val="0000FF"/>
                </a:solidFill>
                <a:latin typeface="Times New Roman"/>
                <a:cs typeface="Times New Roman"/>
              </a:rPr>
              <a:t>days.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”</a:t>
            </a:r>
            <a:endParaRPr sz="1800">
              <a:latin typeface="Times New Roman"/>
              <a:cs typeface="Times New Roman"/>
            </a:endParaRPr>
          </a:p>
          <a:p>
            <a:pPr marL="505459" marR="2324735" indent="-273685">
              <a:lnSpc>
                <a:spcPct val="103000"/>
              </a:lnSpc>
              <a:spcBef>
                <a:spcPts val="58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29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750" b="1" spc="30" dirty="0">
                <a:solidFill>
                  <a:srgbClr val="CC00FF"/>
                </a:solidFill>
                <a:latin typeface="Courier New"/>
                <a:cs typeface="Courier New"/>
              </a:rPr>
              <a:t>p</a:t>
            </a:r>
            <a:r>
              <a:rPr sz="1750" b="1" dirty="0">
                <a:solidFill>
                  <a:srgbClr val="CC00FF"/>
                </a:solidFill>
                <a:latin typeface="Courier New"/>
                <a:cs typeface="Courier New"/>
              </a:rPr>
              <a:t> </a:t>
            </a:r>
            <a:r>
              <a:rPr sz="1750" b="1" spc="30" dirty="0">
                <a:solidFill>
                  <a:srgbClr val="CC00FF"/>
                </a:solidFill>
                <a:latin typeface="Courier New"/>
                <a:cs typeface="Courier New"/>
              </a:rPr>
              <a:t>=</a:t>
            </a:r>
            <a:r>
              <a:rPr sz="1750" b="1" spc="-5" dirty="0">
                <a:solidFill>
                  <a:srgbClr val="CC00FF"/>
                </a:solidFill>
                <a:latin typeface="Courier New"/>
                <a:cs typeface="Courier New"/>
              </a:rPr>
              <a:t> </a:t>
            </a:r>
            <a:r>
              <a:rPr sz="1750" b="1" spc="20" dirty="0">
                <a:solidFill>
                  <a:srgbClr val="CC00FF"/>
                </a:solidFill>
                <a:latin typeface="Courier New"/>
                <a:cs typeface="Courier New"/>
              </a:rPr>
              <a:t>re.compile(”</a:t>
            </a:r>
            <a:r>
              <a:rPr sz="1750" b="1" dirty="0">
                <a:solidFill>
                  <a:srgbClr val="CC00FF"/>
                </a:solidFill>
                <a:latin typeface="Courier New"/>
                <a:cs typeface="Courier New"/>
              </a:rPr>
              <a:t> </a:t>
            </a:r>
            <a:r>
              <a:rPr sz="1750" b="1" spc="20" dirty="0">
                <a:solidFill>
                  <a:srgbClr val="CC00FF"/>
                </a:solidFill>
                <a:latin typeface="Courier New"/>
                <a:cs typeface="Courier New"/>
              </a:rPr>
              <a:t>\d{1,3}(,\d{3})*”) </a:t>
            </a:r>
            <a:r>
              <a:rPr sz="1750" b="1" spc="-1035" dirty="0">
                <a:solidFill>
                  <a:srgbClr val="CC00FF"/>
                </a:solidFill>
                <a:latin typeface="Courier New"/>
                <a:cs typeface="Courier New"/>
              </a:rPr>
              <a:t> </a:t>
            </a:r>
            <a:r>
              <a:rPr sz="1750" b="1" spc="20" dirty="0">
                <a:solidFill>
                  <a:srgbClr val="CC00FF"/>
                </a:solidFill>
                <a:latin typeface="Courier New"/>
                <a:cs typeface="Courier New"/>
              </a:rPr>
              <a:t>string</a:t>
            </a:r>
            <a:r>
              <a:rPr sz="1750" b="1" spc="5" dirty="0">
                <a:solidFill>
                  <a:srgbClr val="CC00FF"/>
                </a:solidFill>
                <a:latin typeface="Courier New"/>
                <a:cs typeface="Courier New"/>
              </a:rPr>
              <a:t> </a:t>
            </a:r>
            <a:r>
              <a:rPr sz="1750" b="1" spc="30" dirty="0">
                <a:solidFill>
                  <a:srgbClr val="CC00FF"/>
                </a:solidFill>
                <a:latin typeface="Courier New"/>
                <a:cs typeface="Courier New"/>
              </a:rPr>
              <a:t>=</a:t>
            </a:r>
            <a:r>
              <a:rPr sz="1750" b="1" spc="5" dirty="0">
                <a:solidFill>
                  <a:srgbClr val="CC00FF"/>
                </a:solidFill>
                <a:latin typeface="Courier New"/>
                <a:cs typeface="Courier New"/>
              </a:rPr>
              <a:t> </a:t>
            </a:r>
            <a:r>
              <a:rPr sz="1750" b="1" spc="20" dirty="0">
                <a:solidFill>
                  <a:srgbClr val="CC00FF"/>
                </a:solidFill>
                <a:latin typeface="Courier New"/>
                <a:cs typeface="Courier New"/>
              </a:rPr>
              <a:t>p.sub(””,string)</a:t>
            </a:r>
            <a:endParaRPr sz="1750">
              <a:latin typeface="Courier New"/>
              <a:cs typeface="Courier New"/>
            </a:endParaRPr>
          </a:p>
          <a:p>
            <a:pPr marL="231775">
              <a:lnSpc>
                <a:spcPct val="100000"/>
              </a:lnSpc>
              <a:spcBef>
                <a:spcPts val="57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result: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“</a:t>
            </a:r>
            <a:r>
              <a:rPr sz="1800" spc="-5" dirty="0">
                <a:solidFill>
                  <a:srgbClr val="0000FF"/>
                </a:solidFill>
                <a:latin typeface="Times New Roman"/>
                <a:cs typeface="Times New Roman"/>
              </a:rPr>
              <a:t>These</a:t>
            </a:r>
            <a:r>
              <a:rPr sz="1800" dirty="0">
                <a:solidFill>
                  <a:srgbClr val="0000FF"/>
                </a:solidFill>
                <a:latin typeface="Times New Roman"/>
                <a:cs typeface="Times New Roman"/>
              </a:rPr>
              <a:t> cows produced </a:t>
            </a:r>
            <a:r>
              <a:rPr sz="1800" spc="-5" dirty="0">
                <a:solidFill>
                  <a:srgbClr val="0000FF"/>
                </a:solidFill>
                <a:latin typeface="Times New Roman"/>
                <a:cs typeface="Times New Roman"/>
              </a:rPr>
              <a:t>gallons </a:t>
            </a:r>
            <a:r>
              <a:rPr sz="1800" dirty="0">
                <a:solidFill>
                  <a:srgbClr val="0000FF"/>
                </a:solidFill>
                <a:latin typeface="Times New Roman"/>
                <a:cs typeface="Times New Roman"/>
              </a:rPr>
              <a:t>of</a:t>
            </a:r>
            <a:r>
              <a:rPr sz="1800" spc="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Times New Roman"/>
                <a:cs typeface="Times New Roman"/>
              </a:rPr>
              <a:t>milk</a:t>
            </a:r>
            <a:r>
              <a:rPr sz="18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Times New Roman"/>
                <a:cs typeface="Times New Roman"/>
              </a:rPr>
              <a:t>in</a:t>
            </a:r>
            <a:r>
              <a:rPr sz="18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Times New Roman"/>
                <a:cs typeface="Times New Roman"/>
              </a:rPr>
              <a:t>the</a:t>
            </a:r>
            <a:r>
              <a:rPr sz="18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Times New Roman"/>
                <a:cs typeface="Times New Roman"/>
              </a:rPr>
              <a:t>last</a:t>
            </a:r>
            <a:r>
              <a:rPr sz="18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Times New Roman"/>
                <a:cs typeface="Times New Roman"/>
              </a:rPr>
              <a:t>days.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”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6713" y="927990"/>
            <a:ext cx="6808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90" dirty="0"/>
              <a:t>Extensions</a:t>
            </a:r>
            <a:r>
              <a:rPr spc="155" dirty="0"/>
              <a:t> </a:t>
            </a:r>
            <a:r>
              <a:rPr spc="50" dirty="0"/>
              <a:t>to</a:t>
            </a:r>
            <a:r>
              <a:rPr spc="170" dirty="0"/>
              <a:t> </a:t>
            </a:r>
            <a:r>
              <a:rPr spc="80" dirty="0"/>
              <a:t>Regular</a:t>
            </a:r>
            <a:r>
              <a:rPr spc="175" dirty="0"/>
              <a:t> </a:t>
            </a:r>
            <a:r>
              <a:rPr spc="100" dirty="0"/>
              <a:t>Expressions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/>
              <a:t>6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6736" y="1741633"/>
            <a:ext cx="7322820" cy="474091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Memory/registers/back-references</a:t>
            </a:r>
            <a:endParaRPr sz="2000">
              <a:latin typeface="Times New Roman"/>
              <a:cs typeface="Times New Roman"/>
            </a:endParaRPr>
          </a:p>
          <a:p>
            <a:pPr marL="186055" marR="5080" indent="-137160">
              <a:lnSpc>
                <a:spcPct val="100000"/>
              </a:lnSpc>
              <a:spcBef>
                <a:spcPts val="6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-1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Many regular expression languages include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a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memory/register/back-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reference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feature, in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which sub-matches may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be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referred to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later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in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the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regular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expression,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and/or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when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performing replacement,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in the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replacement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string:</a:t>
            </a:r>
            <a:endParaRPr sz="2000">
              <a:latin typeface="Times New Roman"/>
              <a:cs typeface="Times New Roman"/>
            </a:endParaRPr>
          </a:p>
          <a:p>
            <a:pPr marL="186055" marR="140970">
              <a:lnSpc>
                <a:spcPts val="2200"/>
              </a:lnSpc>
              <a:spcBef>
                <a:spcPts val="40"/>
              </a:spcBef>
            </a:pP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sub-match,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or a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match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group,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is defined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as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matching something in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parentheses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(as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in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/(\w+)/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),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and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back-reference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/\1/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says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match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 </a:t>
            </a:r>
            <a:r>
              <a:rPr sz="1800" spc="-43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same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string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that matched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sub-match.</a:t>
            </a:r>
            <a:endParaRPr sz="1800">
              <a:latin typeface="Times New Roman"/>
              <a:cs typeface="Times New Roman"/>
            </a:endParaRPr>
          </a:p>
          <a:p>
            <a:pPr marL="1323975" marR="119380" indent="-25400">
              <a:lnSpc>
                <a:spcPct val="101899"/>
              </a:lnSpc>
              <a:spcBef>
                <a:spcPts val="615"/>
              </a:spcBef>
            </a:pPr>
            <a:r>
              <a:rPr sz="1800" dirty="0">
                <a:solidFill>
                  <a:srgbClr val="CC00FF"/>
                </a:solidFill>
                <a:latin typeface="Courier New"/>
                <a:cs typeface="Courier New"/>
              </a:rPr>
              <a:t>p = </a:t>
            </a:r>
            <a:r>
              <a:rPr sz="1800" spc="-10" dirty="0">
                <a:solidFill>
                  <a:srgbClr val="CC00FF"/>
                </a:solidFill>
                <a:latin typeface="Courier New"/>
                <a:cs typeface="Courier New"/>
              </a:rPr>
              <a:t>re.compile(”(\w+)\s+\1\b)”) </a:t>
            </a:r>
            <a:r>
              <a:rPr sz="1800" spc="-5" dirty="0">
                <a:solidFill>
                  <a:srgbClr val="CC00FF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CC00FF"/>
                </a:solidFill>
                <a:latin typeface="Courier New"/>
                <a:cs typeface="Courier New"/>
              </a:rPr>
              <a:t>p.search(“Paris</a:t>
            </a:r>
            <a:r>
              <a:rPr sz="1800" spc="-30" dirty="0">
                <a:solidFill>
                  <a:srgbClr val="CC00FF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CC00FF"/>
                </a:solidFill>
                <a:latin typeface="Courier New"/>
                <a:cs typeface="Courier New"/>
              </a:rPr>
              <a:t>in</a:t>
            </a:r>
            <a:r>
              <a:rPr sz="1800" spc="-30" dirty="0">
                <a:solidFill>
                  <a:srgbClr val="CC00FF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CC00FF"/>
                </a:solidFill>
                <a:latin typeface="Courier New"/>
                <a:cs typeface="Courier New"/>
              </a:rPr>
              <a:t>the</a:t>
            </a:r>
            <a:r>
              <a:rPr sz="1800" spc="-30" dirty="0">
                <a:solidFill>
                  <a:srgbClr val="CC00FF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CC00FF"/>
                </a:solidFill>
                <a:latin typeface="Courier New"/>
                <a:cs typeface="Courier New"/>
              </a:rPr>
              <a:t>the</a:t>
            </a:r>
            <a:r>
              <a:rPr sz="1800" spc="-30" dirty="0">
                <a:solidFill>
                  <a:srgbClr val="CC00FF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CC00FF"/>
                </a:solidFill>
                <a:latin typeface="Courier New"/>
                <a:cs typeface="Courier New"/>
              </a:rPr>
              <a:t>spring”).group()</a:t>
            </a:r>
            <a:endParaRPr sz="1800">
              <a:latin typeface="Courier New"/>
              <a:cs typeface="Courier New"/>
            </a:endParaRPr>
          </a:p>
          <a:p>
            <a:pPr marL="914400">
              <a:lnSpc>
                <a:spcPct val="100000"/>
              </a:lnSpc>
              <a:spcBef>
                <a:spcPts val="40"/>
              </a:spcBef>
            </a:pPr>
            <a:r>
              <a:rPr sz="1800" spc="-10" dirty="0">
                <a:solidFill>
                  <a:srgbClr val="CC00FF"/>
                </a:solidFill>
                <a:latin typeface="Courier New"/>
                <a:cs typeface="Courier New"/>
              </a:rPr>
              <a:t>returns</a:t>
            </a:r>
            <a:r>
              <a:rPr sz="1800" spc="-30" dirty="0">
                <a:solidFill>
                  <a:srgbClr val="CC00FF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CC00FF"/>
                </a:solidFill>
                <a:latin typeface="Courier New"/>
                <a:cs typeface="Courier New"/>
              </a:rPr>
              <a:t>‘the</a:t>
            </a:r>
            <a:r>
              <a:rPr sz="1800" spc="-35" dirty="0">
                <a:solidFill>
                  <a:srgbClr val="CC00FF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CC00FF"/>
                </a:solidFill>
                <a:latin typeface="Courier New"/>
                <a:cs typeface="Courier New"/>
              </a:rPr>
              <a:t>the’</a:t>
            </a:r>
            <a:endParaRPr sz="1800">
              <a:latin typeface="Courier New"/>
              <a:cs typeface="Courier New"/>
            </a:endParaRPr>
          </a:p>
          <a:p>
            <a:pPr marL="12700" marR="470534">
              <a:lnSpc>
                <a:spcPct val="100000"/>
              </a:lnSpc>
              <a:spcBef>
                <a:spcPts val="540"/>
              </a:spcBef>
            </a:pP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If </a:t>
            </a:r>
            <a:r>
              <a:rPr sz="2000" b="1" dirty="0">
                <a:solidFill>
                  <a:srgbClr val="595959"/>
                </a:solidFill>
                <a:latin typeface="Times New Roman"/>
                <a:cs typeface="Times New Roman"/>
              </a:rPr>
              <a:t>you want 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2000" b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use</a:t>
            </a:r>
            <a:r>
              <a:rPr sz="2000" b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internal</a:t>
            </a:r>
            <a:r>
              <a:rPr sz="2000" b="1" spc="-10" dirty="0">
                <a:solidFill>
                  <a:srgbClr val="595959"/>
                </a:solidFill>
                <a:latin typeface="Times New Roman"/>
                <a:cs typeface="Times New Roman"/>
              </a:rPr>
              <a:t> parentheses</a:t>
            </a:r>
            <a:r>
              <a:rPr sz="2000" b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without triggering</a:t>
            </a:r>
            <a:r>
              <a:rPr sz="2000" b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595959"/>
                </a:solidFill>
                <a:latin typeface="Times New Roman"/>
                <a:cs typeface="Times New Roman"/>
              </a:rPr>
              <a:t>this </a:t>
            </a:r>
            <a:r>
              <a:rPr sz="2000" b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595959"/>
                </a:solidFill>
                <a:latin typeface="Times New Roman"/>
                <a:cs typeface="Times New Roman"/>
              </a:rPr>
              <a:t>feature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,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follow</a:t>
            </a:r>
            <a:r>
              <a:rPr sz="20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the left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parenthesis with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?: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make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non-capturing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subgroup:</a:t>
            </a:r>
            <a:endParaRPr sz="2000">
              <a:latin typeface="Times New Roman"/>
              <a:cs typeface="Times New Roman"/>
            </a:endParaRPr>
          </a:p>
          <a:p>
            <a:pPr marL="1215390">
              <a:lnSpc>
                <a:spcPct val="100000"/>
              </a:lnSpc>
              <a:spcBef>
                <a:spcPts val="229"/>
              </a:spcBef>
            </a:pPr>
            <a:r>
              <a:rPr sz="1750" b="1" spc="30" dirty="0">
                <a:solidFill>
                  <a:srgbClr val="CC00FF"/>
                </a:solidFill>
                <a:latin typeface="Courier New"/>
                <a:cs typeface="Courier New"/>
              </a:rPr>
              <a:t>p</a:t>
            </a:r>
            <a:r>
              <a:rPr sz="1750" b="1" spc="-10" dirty="0">
                <a:solidFill>
                  <a:srgbClr val="CC00FF"/>
                </a:solidFill>
                <a:latin typeface="Courier New"/>
                <a:cs typeface="Courier New"/>
              </a:rPr>
              <a:t> </a:t>
            </a:r>
            <a:r>
              <a:rPr sz="1750" b="1" spc="30" dirty="0">
                <a:solidFill>
                  <a:srgbClr val="CC00FF"/>
                </a:solidFill>
                <a:latin typeface="Courier New"/>
                <a:cs typeface="Courier New"/>
              </a:rPr>
              <a:t>=</a:t>
            </a:r>
            <a:r>
              <a:rPr sz="1750" b="1" spc="-10" dirty="0">
                <a:solidFill>
                  <a:srgbClr val="CC00FF"/>
                </a:solidFill>
                <a:latin typeface="Courier New"/>
                <a:cs typeface="Courier New"/>
              </a:rPr>
              <a:t> </a:t>
            </a:r>
            <a:r>
              <a:rPr sz="1750" b="1" spc="20" dirty="0">
                <a:solidFill>
                  <a:srgbClr val="CC00FF"/>
                </a:solidFill>
                <a:latin typeface="Courier New"/>
                <a:cs typeface="Courier New"/>
              </a:rPr>
              <a:t>recompile(“\w+\s+(?:\w+\.)+”)</a:t>
            </a:r>
            <a:endParaRPr sz="17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1035303"/>
            <a:ext cx="5866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80" dirty="0"/>
              <a:t>Regular</a:t>
            </a:r>
            <a:r>
              <a:rPr spc="170" dirty="0"/>
              <a:t> </a:t>
            </a:r>
            <a:r>
              <a:rPr spc="85" dirty="0"/>
              <a:t>Expression</a:t>
            </a:r>
            <a:r>
              <a:rPr spc="165" dirty="0"/>
              <a:t> </a:t>
            </a:r>
            <a:r>
              <a:rPr spc="85" dirty="0"/>
              <a:t>Examples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/>
              <a:t>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2555" y="1942517"/>
            <a:ext cx="6844030" cy="3496310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Character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classes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and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Kleene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symbols</a:t>
            </a:r>
            <a:endParaRPr sz="2000">
              <a:latin typeface="Times New Roman"/>
              <a:cs typeface="Times New Roman"/>
            </a:endParaRPr>
          </a:p>
          <a:p>
            <a:pPr marL="984250" marR="2336800" indent="-914400">
              <a:lnSpc>
                <a:spcPct val="101899"/>
              </a:lnSpc>
              <a:spcBef>
                <a:spcPts val="560"/>
              </a:spcBef>
            </a:pP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[A-Z]+ = </a:t>
            </a:r>
            <a:r>
              <a:rPr sz="1800" dirty="0">
                <a:solidFill>
                  <a:srgbClr val="CC0000"/>
                </a:solidFill>
                <a:latin typeface="Times New Roman"/>
                <a:cs typeface="Times New Roman"/>
              </a:rPr>
              <a:t>one or 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more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consecutive capital letters </a:t>
            </a:r>
            <a:r>
              <a:rPr sz="1800" spc="-43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m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ches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GW</a:t>
            </a:r>
            <a:r>
              <a:rPr sz="1800" spc="-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or </a:t>
            </a:r>
            <a:r>
              <a:rPr sz="1800" spc="-135" dirty="0">
                <a:solidFill>
                  <a:srgbClr val="595959"/>
                </a:solidFill>
                <a:latin typeface="Times New Roman"/>
                <a:cs typeface="Times New Roman"/>
              </a:rPr>
              <a:t>F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1800" spc="-1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or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CR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H</a:t>
            </a:r>
            <a:endParaRPr sz="1800">
              <a:latin typeface="Times New Roman"/>
              <a:cs typeface="Times New Roman"/>
            </a:endParaRPr>
          </a:p>
          <a:p>
            <a:pPr marL="69850" marR="3665854">
              <a:lnSpc>
                <a:spcPct val="125000"/>
              </a:lnSpc>
              <a:spcBef>
                <a:spcPts val="100"/>
              </a:spcBef>
            </a:pP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[A-Z]?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=</a:t>
            </a:r>
            <a:r>
              <a:rPr sz="18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zero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or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one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capital</a:t>
            </a:r>
            <a:r>
              <a:rPr sz="18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letter </a:t>
            </a:r>
            <a:r>
              <a:rPr sz="1800" spc="-43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So,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[A-Z]ate</a:t>
            </a:r>
            <a:endParaRPr sz="1800">
              <a:latin typeface="Times New Roman"/>
              <a:cs typeface="Times New Roman"/>
            </a:endParaRPr>
          </a:p>
          <a:p>
            <a:pPr marL="12700" marR="901065" indent="994410">
              <a:lnSpc>
                <a:spcPct val="125000"/>
              </a:lnSpc>
              <a:spcBef>
                <a:spcPts val="100"/>
              </a:spcBef>
            </a:pP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matches: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Gate,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Late,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Pate,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Fate;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but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not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595959"/>
                </a:solidFill>
                <a:latin typeface="Times New Roman"/>
                <a:cs typeface="Times New Roman"/>
              </a:rPr>
              <a:t>GATE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or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gate </a:t>
            </a:r>
            <a:r>
              <a:rPr sz="1800" spc="-43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and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[A-Z]+ate</a:t>
            </a:r>
            <a:endParaRPr sz="1800">
              <a:latin typeface="Times New Roman"/>
              <a:cs typeface="Times New Roman"/>
            </a:endParaRPr>
          </a:p>
          <a:p>
            <a:pPr marL="69850" marR="5080" indent="937260">
              <a:lnSpc>
                <a:spcPct val="129600"/>
              </a:lnSpc>
            </a:pP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matches: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Gate,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GRate,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Heate; but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not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Grate,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or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grate,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or </a:t>
            </a:r>
            <a:r>
              <a:rPr sz="1800" spc="-70" dirty="0">
                <a:solidFill>
                  <a:srgbClr val="595959"/>
                </a:solidFill>
                <a:latin typeface="Times New Roman"/>
                <a:cs typeface="Times New Roman"/>
              </a:rPr>
              <a:t>STATE </a:t>
            </a:r>
            <a:r>
              <a:rPr sz="1800" spc="-43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and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[A-Z]*ate</a:t>
            </a:r>
            <a:endParaRPr sz="1800">
              <a:latin typeface="Times New Roman"/>
              <a:cs typeface="Times New Roman"/>
            </a:endParaRPr>
          </a:p>
          <a:p>
            <a:pPr marL="1007110">
              <a:lnSpc>
                <a:spcPct val="100000"/>
              </a:lnSpc>
              <a:spcBef>
                <a:spcPts val="540"/>
              </a:spcBef>
            </a:pP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matches: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Gate,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GRate,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and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ate;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but not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60" dirty="0">
                <a:solidFill>
                  <a:srgbClr val="595959"/>
                </a:solidFill>
                <a:latin typeface="Times New Roman"/>
                <a:cs typeface="Times New Roman"/>
              </a:rPr>
              <a:t>STATE,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grate,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or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Plate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1035303"/>
            <a:ext cx="5866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80" dirty="0"/>
              <a:t>Regular</a:t>
            </a:r>
            <a:r>
              <a:rPr spc="170" dirty="0"/>
              <a:t> </a:t>
            </a:r>
            <a:r>
              <a:rPr spc="85" dirty="0"/>
              <a:t>Expression</a:t>
            </a:r>
            <a:r>
              <a:rPr spc="165" dirty="0"/>
              <a:t> </a:t>
            </a:r>
            <a:r>
              <a:rPr spc="85" dirty="0"/>
              <a:t>Examples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/>
              <a:t>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691" y="1928562"/>
            <a:ext cx="2686050" cy="1819910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Some</a:t>
            </a:r>
            <a:r>
              <a:rPr sz="2000" spc="-2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longer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examples: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([A-Z][a-z]+)\s([a-z0-9]+)</a:t>
            </a:r>
            <a:endParaRPr sz="1800">
              <a:latin typeface="Times New Roman"/>
              <a:cs typeface="Times New Roman"/>
            </a:endParaRPr>
          </a:p>
          <a:p>
            <a:pPr marL="12700" marR="5080" indent="400050">
              <a:lnSpc>
                <a:spcPct val="129600"/>
              </a:lnSpc>
            </a:pP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matches: Intel c09yt745; </a:t>
            </a:r>
            <a:r>
              <a:rPr sz="1800" spc="-43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[A-Z]\w+\s\w+\s\w+[!]$</a:t>
            </a:r>
            <a:endParaRPr sz="1800">
              <a:latin typeface="Times New Roman"/>
              <a:cs typeface="Times New Roman"/>
            </a:endParaRPr>
          </a:p>
          <a:p>
            <a:pPr marL="412750">
              <a:lnSpc>
                <a:spcPct val="100000"/>
              </a:lnSpc>
              <a:spcBef>
                <a:spcPts val="540"/>
              </a:spcBef>
            </a:pP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matches:</a:t>
            </a:r>
            <a:r>
              <a:rPr sz="1800" spc="-4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dog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died!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39941" y="2749829"/>
            <a:ext cx="6667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but</a:t>
            </a:r>
            <a:r>
              <a:rPr sz="1800" spc="-9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not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09891" y="2749829"/>
            <a:ext cx="1492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IBM</a:t>
            </a:r>
            <a:r>
              <a:rPr sz="1800" spc="-4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series5000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0691" y="3803929"/>
            <a:ext cx="7448550" cy="18237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19"/>
              </a:spcBef>
            </a:pP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But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does not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match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“he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said,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“The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dog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died!”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because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$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indicates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end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of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line, </a:t>
            </a:r>
            <a:r>
              <a:rPr sz="1800" spc="-43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and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there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is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quotation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mark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before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end of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line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(\w+ats?\s)+</a:t>
            </a:r>
            <a:endParaRPr sz="1800">
              <a:latin typeface="Times New Roman"/>
              <a:cs typeface="Times New Roman"/>
            </a:endParaRPr>
          </a:p>
          <a:p>
            <a:pPr marL="12700" marR="106680">
              <a:lnSpc>
                <a:spcPct val="101899"/>
              </a:lnSpc>
              <a:spcBef>
                <a:spcPts val="500"/>
              </a:spcBef>
            </a:pP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Parentheses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define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pattern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as a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unit,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so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above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expression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will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match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all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 </a:t>
            </a:r>
            <a:r>
              <a:rPr sz="1800" spc="-43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words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in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this string: Fat cats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eat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Bats that Splat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45789" y="5346217"/>
            <a:ext cx="292036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200" dirty="0">
                <a:solidFill>
                  <a:srgbClr val="EE5612"/>
                </a:solidFill>
                <a:latin typeface="Times New Roman"/>
                <a:cs typeface="Times New Roman"/>
              </a:rPr>
              <a:t>M</a:t>
            </a:r>
            <a:r>
              <a:rPr sz="4200" spc="195" dirty="0">
                <a:solidFill>
                  <a:srgbClr val="EE5612"/>
                </a:solidFill>
                <a:latin typeface="Times New Roman"/>
                <a:cs typeface="Times New Roman"/>
              </a:rPr>
              <a:t>orpholog</a:t>
            </a:r>
            <a:r>
              <a:rPr sz="4200" dirty="0">
                <a:solidFill>
                  <a:srgbClr val="EE5612"/>
                </a:solidFill>
                <a:latin typeface="Times New Roman"/>
                <a:cs typeface="Times New Roman"/>
              </a:rPr>
              <a:t>y</a:t>
            </a:r>
            <a:endParaRPr sz="4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89584"/>
            <a:ext cx="447611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80" dirty="0"/>
              <a:t>Levels</a:t>
            </a:r>
            <a:r>
              <a:rPr sz="4200" spc="155" dirty="0"/>
              <a:t> </a:t>
            </a:r>
            <a:r>
              <a:rPr sz="4200" spc="50" dirty="0"/>
              <a:t>of</a:t>
            </a:r>
            <a:r>
              <a:rPr sz="4200" spc="155" dirty="0"/>
              <a:t> </a:t>
            </a:r>
            <a:r>
              <a:rPr sz="4200" spc="85" dirty="0"/>
              <a:t>Language</a:t>
            </a:r>
            <a:endParaRPr sz="4200"/>
          </a:p>
        </p:txBody>
      </p:sp>
      <p:grpSp>
        <p:nvGrpSpPr>
          <p:cNvPr id="3" name="object 3"/>
          <p:cNvGrpSpPr/>
          <p:nvPr/>
        </p:nvGrpSpPr>
        <p:grpSpPr>
          <a:xfrm>
            <a:off x="1517649" y="2216150"/>
            <a:ext cx="6121400" cy="4095750"/>
            <a:chOff x="1517649" y="2216150"/>
            <a:chExt cx="6121400" cy="4095750"/>
          </a:xfrm>
        </p:grpSpPr>
        <p:sp>
          <p:nvSpPr>
            <p:cNvPr id="4" name="object 4"/>
            <p:cNvSpPr/>
            <p:nvPr/>
          </p:nvSpPr>
          <p:spPr>
            <a:xfrm>
              <a:off x="1568449" y="2228850"/>
              <a:ext cx="6057900" cy="0"/>
            </a:xfrm>
            <a:custGeom>
              <a:avLst/>
              <a:gdLst/>
              <a:ahLst/>
              <a:cxnLst/>
              <a:rect l="l" t="t" r="r" b="b"/>
              <a:pathLst>
                <a:path w="6057900">
                  <a:moveTo>
                    <a:pt x="0" y="0"/>
                  </a:moveTo>
                  <a:lnTo>
                    <a:pt x="6057900" y="1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6349" y="2216150"/>
              <a:ext cx="0" cy="4089400"/>
            </a:xfrm>
            <a:custGeom>
              <a:avLst/>
              <a:gdLst/>
              <a:ahLst/>
              <a:cxnLst/>
              <a:rect l="l" t="t" r="r" b="b"/>
              <a:pathLst>
                <a:path h="4089400">
                  <a:moveTo>
                    <a:pt x="0" y="0"/>
                  </a:moveTo>
                  <a:lnTo>
                    <a:pt x="0" y="408940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30349" y="6305550"/>
              <a:ext cx="6108700" cy="0"/>
            </a:xfrm>
            <a:custGeom>
              <a:avLst/>
              <a:gdLst/>
              <a:ahLst/>
              <a:cxnLst/>
              <a:rect l="l" t="t" r="r" b="b"/>
              <a:pathLst>
                <a:path w="6108700">
                  <a:moveTo>
                    <a:pt x="6108700" y="0"/>
                  </a:moveTo>
                  <a:lnTo>
                    <a:pt x="0" y="1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55749" y="2609850"/>
              <a:ext cx="5257800" cy="0"/>
            </a:xfrm>
            <a:custGeom>
              <a:avLst/>
              <a:gdLst/>
              <a:ahLst/>
              <a:cxnLst/>
              <a:rect l="l" t="t" r="r" b="b"/>
              <a:pathLst>
                <a:path w="5257800">
                  <a:moveTo>
                    <a:pt x="0" y="0"/>
                  </a:moveTo>
                  <a:lnTo>
                    <a:pt x="5257800" y="1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826249" y="2597150"/>
              <a:ext cx="0" cy="3340100"/>
            </a:xfrm>
            <a:custGeom>
              <a:avLst/>
              <a:gdLst/>
              <a:ahLst/>
              <a:cxnLst/>
              <a:rect l="l" t="t" r="r" b="b"/>
              <a:pathLst>
                <a:path h="3340100">
                  <a:moveTo>
                    <a:pt x="0" y="0"/>
                  </a:moveTo>
                  <a:lnTo>
                    <a:pt x="0" y="334010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43049" y="5937250"/>
              <a:ext cx="5295900" cy="0"/>
            </a:xfrm>
            <a:custGeom>
              <a:avLst/>
              <a:gdLst/>
              <a:ahLst/>
              <a:cxnLst/>
              <a:rect l="l" t="t" r="r" b="b"/>
              <a:pathLst>
                <a:path w="5295900">
                  <a:moveTo>
                    <a:pt x="5295900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68449" y="2965450"/>
              <a:ext cx="4457700" cy="0"/>
            </a:xfrm>
            <a:custGeom>
              <a:avLst/>
              <a:gdLst/>
              <a:ahLst/>
              <a:cxnLst/>
              <a:rect l="l" t="t" r="r" b="b"/>
              <a:pathLst>
                <a:path w="4457700">
                  <a:moveTo>
                    <a:pt x="0" y="0"/>
                  </a:moveTo>
                  <a:lnTo>
                    <a:pt x="4457700" y="1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13449" y="2965450"/>
              <a:ext cx="0" cy="2590800"/>
            </a:xfrm>
            <a:custGeom>
              <a:avLst/>
              <a:gdLst/>
              <a:ahLst/>
              <a:cxnLst/>
              <a:rect l="l" t="t" r="r" b="b"/>
              <a:pathLst>
                <a:path h="2590800">
                  <a:moveTo>
                    <a:pt x="0" y="0"/>
                  </a:moveTo>
                  <a:lnTo>
                    <a:pt x="1" y="259080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43049" y="5543550"/>
              <a:ext cx="4495800" cy="0"/>
            </a:xfrm>
            <a:custGeom>
              <a:avLst/>
              <a:gdLst/>
              <a:ahLst/>
              <a:cxnLst/>
              <a:rect l="l" t="t" r="r" b="b"/>
              <a:pathLst>
                <a:path w="4495800">
                  <a:moveTo>
                    <a:pt x="4495800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55749" y="3346450"/>
              <a:ext cx="3670300" cy="0"/>
            </a:xfrm>
            <a:custGeom>
              <a:avLst/>
              <a:gdLst/>
              <a:ahLst/>
              <a:cxnLst/>
              <a:rect l="l" t="t" r="r" b="b"/>
              <a:pathLst>
                <a:path w="3670300">
                  <a:moveTo>
                    <a:pt x="0" y="0"/>
                  </a:moveTo>
                  <a:lnTo>
                    <a:pt x="3670300" y="1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213349" y="3333750"/>
              <a:ext cx="0" cy="1841500"/>
            </a:xfrm>
            <a:custGeom>
              <a:avLst/>
              <a:gdLst/>
              <a:ahLst/>
              <a:cxnLst/>
              <a:rect l="l" t="t" r="r" b="b"/>
              <a:pathLst>
                <a:path h="1841500">
                  <a:moveTo>
                    <a:pt x="0" y="0"/>
                  </a:moveTo>
                  <a:lnTo>
                    <a:pt x="1" y="184150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17649" y="5175250"/>
              <a:ext cx="3708400" cy="0"/>
            </a:xfrm>
            <a:custGeom>
              <a:avLst/>
              <a:gdLst/>
              <a:ahLst/>
              <a:cxnLst/>
              <a:rect l="l" t="t" r="r" b="b"/>
              <a:pathLst>
                <a:path w="3708400">
                  <a:moveTo>
                    <a:pt x="3708400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68449" y="3714750"/>
              <a:ext cx="2857500" cy="0"/>
            </a:xfrm>
            <a:custGeom>
              <a:avLst/>
              <a:gdLst/>
              <a:ahLst/>
              <a:cxnLst/>
              <a:rect l="l" t="t" r="r" b="b"/>
              <a:pathLst>
                <a:path w="2857500">
                  <a:moveTo>
                    <a:pt x="0" y="0"/>
                  </a:moveTo>
                  <a:lnTo>
                    <a:pt x="2857500" y="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413249" y="3714750"/>
              <a:ext cx="0" cy="1092200"/>
            </a:xfrm>
            <a:custGeom>
              <a:avLst/>
              <a:gdLst/>
              <a:ahLst/>
              <a:cxnLst/>
              <a:rect l="l" t="t" r="r" b="b"/>
              <a:pathLst>
                <a:path h="1092200">
                  <a:moveTo>
                    <a:pt x="0" y="0"/>
                  </a:moveTo>
                  <a:lnTo>
                    <a:pt x="1" y="109220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17649" y="4794250"/>
              <a:ext cx="2908300" cy="0"/>
            </a:xfrm>
            <a:custGeom>
              <a:avLst/>
              <a:gdLst/>
              <a:ahLst/>
              <a:cxnLst/>
              <a:rect l="l" t="t" r="r" b="b"/>
              <a:pathLst>
                <a:path w="2908300">
                  <a:moveTo>
                    <a:pt x="2908300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55749" y="4095750"/>
              <a:ext cx="2070100" cy="0"/>
            </a:xfrm>
            <a:custGeom>
              <a:avLst/>
              <a:gdLst/>
              <a:ahLst/>
              <a:cxnLst/>
              <a:rect l="l" t="t" r="r" b="b"/>
              <a:pathLst>
                <a:path w="2070100">
                  <a:moveTo>
                    <a:pt x="0" y="0"/>
                  </a:moveTo>
                  <a:lnTo>
                    <a:pt x="2070100" y="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613149" y="4083050"/>
              <a:ext cx="0" cy="381000"/>
            </a:xfrm>
            <a:custGeom>
              <a:avLst/>
              <a:gdLst/>
              <a:ahLst/>
              <a:cxnLst/>
              <a:rect l="l" t="t" r="r" b="b"/>
              <a:pathLst>
                <a:path h="381000">
                  <a:moveTo>
                    <a:pt x="0" y="0"/>
                  </a:moveTo>
                  <a:lnTo>
                    <a:pt x="1" y="38100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530349" y="4464050"/>
              <a:ext cx="2095500" cy="0"/>
            </a:xfrm>
            <a:custGeom>
              <a:avLst/>
              <a:gdLst/>
              <a:ahLst/>
              <a:cxnLst/>
              <a:rect l="l" t="t" r="r" b="b"/>
              <a:pathLst>
                <a:path w="2095500">
                  <a:moveTo>
                    <a:pt x="2095500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128920" y="2113814"/>
            <a:ext cx="5398770" cy="2279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65220" marR="5080" indent="793115">
              <a:lnSpc>
                <a:spcPct val="146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P</a:t>
            </a:r>
            <a:r>
              <a:rPr sz="1800" dirty="0">
                <a:latin typeface="Times New Roman"/>
                <a:cs typeface="Times New Roman"/>
              </a:rPr>
              <a:t>rag</a:t>
            </a:r>
            <a:r>
              <a:rPr sz="1800" spc="-5" dirty="0">
                <a:latin typeface="Times New Roman"/>
                <a:cs typeface="Times New Roman"/>
              </a:rPr>
              <a:t>m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5" dirty="0">
                <a:latin typeface="Times New Roman"/>
                <a:cs typeface="Times New Roman"/>
              </a:rPr>
              <a:t>ti</a:t>
            </a:r>
            <a:r>
              <a:rPr sz="1800" dirty="0">
                <a:latin typeface="Times New Roman"/>
                <a:cs typeface="Times New Roman"/>
              </a:rPr>
              <a:t>c  </a:t>
            </a:r>
            <a:r>
              <a:rPr sz="1800" spc="-5" dirty="0">
                <a:latin typeface="Times New Roman"/>
                <a:cs typeface="Times New Roman"/>
              </a:rPr>
              <a:t>Discourse</a:t>
            </a:r>
            <a:endParaRPr sz="1800">
              <a:latin typeface="Times New Roman"/>
              <a:cs typeface="Times New Roman"/>
            </a:endParaRPr>
          </a:p>
          <a:p>
            <a:pPr marL="2949575">
              <a:lnSpc>
                <a:spcPct val="100000"/>
              </a:lnSpc>
              <a:spcBef>
                <a:spcPts val="575"/>
              </a:spcBef>
            </a:pPr>
            <a:r>
              <a:rPr sz="1800" spc="-5" dirty="0">
                <a:latin typeface="Times New Roman"/>
                <a:cs typeface="Times New Roman"/>
              </a:rPr>
              <a:t>Semantic</a:t>
            </a:r>
            <a:endParaRPr sz="1800">
              <a:latin typeface="Times New Roman"/>
              <a:cs typeface="Times New Roman"/>
            </a:endParaRPr>
          </a:p>
          <a:p>
            <a:pPr marL="1486535" marR="2396490" indent="655955">
              <a:lnSpc>
                <a:spcPct val="136000"/>
              </a:lnSpc>
              <a:spcBef>
                <a:spcPts val="95"/>
              </a:spcBef>
            </a:pP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yn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ac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ti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c  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Lexical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Morphological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6222715" y="6545267"/>
            <a:ext cx="177800" cy="13843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sz="800" dirty="0">
                <a:solidFill>
                  <a:srgbClr val="BFBFBF"/>
                </a:solidFill>
                <a:latin typeface="Times New Roman"/>
                <a:cs typeface="Times New Roman"/>
              </a:rPr>
              <a:t>2</a:t>
            </a:r>
            <a:endParaRPr sz="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89584"/>
            <a:ext cx="280670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85" dirty="0"/>
              <a:t>Morphology</a:t>
            </a:r>
            <a:endParaRPr sz="4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22715" y="6545267"/>
            <a:ext cx="177800" cy="13843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sz="800" dirty="0">
                <a:solidFill>
                  <a:srgbClr val="BFBFBF"/>
                </a:solidFill>
                <a:latin typeface="Times New Roman"/>
                <a:cs typeface="Times New Roman"/>
              </a:rPr>
              <a:t>3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8445" y="2080541"/>
            <a:ext cx="7116445" cy="356870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4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Morphology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is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the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level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language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that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deals with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the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internal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structure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of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words</a:t>
            </a:r>
            <a:endParaRPr sz="2200">
              <a:latin typeface="Times New Roman"/>
              <a:cs typeface="Times New Roman"/>
            </a:endParaRPr>
          </a:p>
          <a:p>
            <a:pPr marL="12700" marR="231140">
              <a:lnSpc>
                <a:spcPct val="100400"/>
              </a:lnSpc>
              <a:spcBef>
                <a:spcPts val="1145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General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morphological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theory</a:t>
            </a:r>
            <a:r>
              <a:rPr sz="2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applies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2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all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languages as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all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natural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human</a:t>
            </a:r>
            <a:r>
              <a:rPr sz="2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languages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have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systematic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ways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structuring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words</a:t>
            </a:r>
            <a:r>
              <a:rPr sz="22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(even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sign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language)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Must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be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distinguished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from morphology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of a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specific language</a:t>
            </a:r>
            <a:endParaRPr sz="2200">
              <a:latin typeface="Times New Roman"/>
              <a:cs typeface="Times New Roman"/>
            </a:endParaRPr>
          </a:p>
          <a:p>
            <a:pPr marL="186690" marR="701675" indent="-137160">
              <a:lnSpc>
                <a:spcPct val="100000"/>
              </a:lnSpc>
              <a:spcBef>
                <a:spcPts val="126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English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words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are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structured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differently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from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German words,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although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both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languages are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historically</a:t>
            </a:r>
            <a:r>
              <a:rPr sz="20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related</a:t>
            </a:r>
            <a:endParaRPr sz="20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12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Bo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t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h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ar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v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as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tl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y d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i</a:t>
            </a:r>
            <a:r>
              <a:rPr sz="2000" spc="-40" dirty="0">
                <a:solidFill>
                  <a:srgbClr val="595959"/>
                </a:solidFill>
                <a:latin typeface="Times New Roman"/>
                <a:cs typeface="Times New Roman"/>
              </a:rPr>
              <a:t>f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fere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nt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fr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om</a:t>
            </a:r>
            <a:r>
              <a:rPr sz="2000" spc="-12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ra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b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i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c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89584"/>
            <a:ext cx="604837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80" dirty="0"/>
              <a:t>Minimal</a:t>
            </a:r>
            <a:r>
              <a:rPr sz="4200" spc="175" dirty="0"/>
              <a:t> </a:t>
            </a:r>
            <a:r>
              <a:rPr sz="4200" spc="75" dirty="0"/>
              <a:t>Units</a:t>
            </a:r>
            <a:r>
              <a:rPr sz="4200" spc="185" dirty="0"/>
              <a:t> </a:t>
            </a:r>
            <a:r>
              <a:rPr sz="4200" spc="45" dirty="0"/>
              <a:t>of</a:t>
            </a:r>
            <a:r>
              <a:rPr sz="4200" spc="180" dirty="0"/>
              <a:t> </a:t>
            </a:r>
            <a:r>
              <a:rPr sz="4200" spc="80" dirty="0"/>
              <a:t>Meaning</a:t>
            </a:r>
            <a:endParaRPr sz="4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22715" y="6545267"/>
            <a:ext cx="177800" cy="13843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sz="800" dirty="0">
                <a:solidFill>
                  <a:srgbClr val="BFBFBF"/>
                </a:solidFill>
                <a:latin typeface="Times New Roman"/>
                <a:cs typeface="Times New Roman"/>
              </a:rPr>
              <a:t>4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6111" y="2002450"/>
            <a:ext cx="6567170" cy="352171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Morpheme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=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minimal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unit of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meaning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in a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word</a:t>
            </a:r>
            <a:endParaRPr sz="22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66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2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walk</a:t>
            </a:r>
            <a:endParaRPr sz="20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6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2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-ed</a:t>
            </a:r>
            <a:endParaRPr sz="2000">
              <a:latin typeface="Times New Roman"/>
              <a:cs typeface="Times New Roman"/>
            </a:endParaRPr>
          </a:p>
          <a:p>
            <a:pPr marL="12700" marR="5080">
              <a:lnSpc>
                <a:spcPts val="2600"/>
              </a:lnSpc>
              <a:spcBef>
                <a:spcPts val="720"/>
              </a:spcBef>
            </a:pP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Simple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words cannot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be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broken down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into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smaller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units of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meaning</a:t>
            </a:r>
            <a:endParaRPr sz="22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58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3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Monomorphemes</a:t>
            </a:r>
            <a:endParaRPr sz="20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6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Called base words, roots,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or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stems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Affixes</a:t>
            </a:r>
            <a:r>
              <a:rPr sz="22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are attached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to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base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words</a:t>
            </a:r>
            <a:endParaRPr sz="22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66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prefixes,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infixes,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suffixes,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circumfixes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89584"/>
            <a:ext cx="169227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100" dirty="0"/>
              <a:t>A</a:t>
            </a:r>
            <a:r>
              <a:rPr sz="4200" spc="20" dirty="0"/>
              <a:t>f</a:t>
            </a:r>
            <a:r>
              <a:rPr sz="4200" spc="100" dirty="0"/>
              <a:t>f</a:t>
            </a:r>
            <a:r>
              <a:rPr sz="4200" spc="95" dirty="0"/>
              <a:t>i</a:t>
            </a:r>
            <a:r>
              <a:rPr sz="4200" spc="100" dirty="0"/>
              <a:t>x</a:t>
            </a:r>
            <a:r>
              <a:rPr sz="4200" spc="95" dirty="0"/>
              <a:t>e</a:t>
            </a:r>
            <a:r>
              <a:rPr sz="4200" dirty="0"/>
              <a:t>s</a:t>
            </a:r>
            <a:endParaRPr sz="4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22715" y="6545267"/>
            <a:ext cx="177800" cy="13843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sz="800" dirty="0">
                <a:solidFill>
                  <a:srgbClr val="BFBFBF"/>
                </a:solidFill>
                <a:latin typeface="Times New Roman"/>
                <a:cs typeface="Times New Roman"/>
              </a:rPr>
              <a:t>5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5555" y="1798319"/>
            <a:ext cx="7209155" cy="4702810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Prefixes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appear in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front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the stem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to which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they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attach</a:t>
            </a:r>
            <a:endParaRPr sz="20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60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2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un-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+</a:t>
            </a:r>
            <a:r>
              <a:rPr sz="18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happy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=</a:t>
            </a:r>
            <a:r>
              <a:rPr sz="18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unhappy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Infixes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appear inside the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stem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which they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attach</a:t>
            </a:r>
            <a:endParaRPr sz="20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60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-blooming-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+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absolutely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=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absobloominglutely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Suffixes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appear at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the end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of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the stem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which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they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attach</a:t>
            </a:r>
            <a:endParaRPr sz="20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60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emotion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=</a:t>
            </a:r>
            <a:r>
              <a:rPr sz="18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emote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+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-ion</a:t>
            </a:r>
            <a:endParaRPr sz="18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5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English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may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stack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up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4 or 5 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suffixes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to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a word</a:t>
            </a:r>
            <a:endParaRPr sz="18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6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Agglutinative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languages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like</a:t>
            </a:r>
            <a:r>
              <a:rPr sz="1800" spc="-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595959"/>
                </a:solidFill>
                <a:latin typeface="Times New Roman"/>
                <a:cs typeface="Times New Roman"/>
              </a:rPr>
              <a:t>Turkish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may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have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up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10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Circumfixes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appear at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both the beginning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and end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of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stem</a:t>
            </a:r>
            <a:endParaRPr sz="20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60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German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past participle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of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sagen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is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gesagt: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ge- +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sag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+ -t</a:t>
            </a: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640"/>
              </a:spcBef>
            </a:pP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Spelling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and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sound</a:t>
            </a:r>
            <a:r>
              <a:rPr sz="20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changes often</a:t>
            </a:r>
            <a:r>
              <a:rPr sz="20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occur at these boundaries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in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fusional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languages, like English</a:t>
            </a:r>
            <a:endParaRPr sz="20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60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2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0" dirty="0">
                <a:solidFill>
                  <a:srgbClr val="595959"/>
                </a:solidFill>
                <a:latin typeface="Times New Roman"/>
                <a:cs typeface="Times New Roman"/>
              </a:rPr>
              <a:t>Very</a:t>
            </a:r>
            <a:r>
              <a:rPr sz="18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important</a:t>
            </a:r>
            <a:r>
              <a:rPr sz="1800" spc="-2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for</a:t>
            </a:r>
            <a:r>
              <a:rPr sz="18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NLP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89584"/>
            <a:ext cx="222377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100" dirty="0"/>
              <a:t>Inf</a:t>
            </a:r>
            <a:r>
              <a:rPr sz="4200" spc="90" dirty="0"/>
              <a:t>l</a:t>
            </a:r>
            <a:r>
              <a:rPr sz="4200" spc="95" dirty="0"/>
              <a:t>ec</a:t>
            </a:r>
            <a:r>
              <a:rPr sz="4200" spc="90" dirty="0"/>
              <a:t>ti</a:t>
            </a:r>
            <a:r>
              <a:rPr sz="4200" spc="100" dirty="0"/>
              <a:t>on</a:t>
            </a:r>
            <a:endParaRPr sz="4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22715" y="6545267"/>
            <a:ext cx="177800" cy="13843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sz="800" dirty="0">
                <a:solidFill>
                  <a:srgbClr val="BFBFBF"/>
                </a:solidFill>
                <a:latin typeface="Times New Roman"/>
                <a:cs typeface="Times New Roman"/>
              </a:rPr>
              <a:t>6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2555" y="2306320"/>
            <a:ext cx="6106160" cy="337820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4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Inflection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modifies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a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word’s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form in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order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mark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the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grammatical subclass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to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which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it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belongs</a:t>
            </a:r>
            <a:endParaRPr sz="22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116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apple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(singular)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&gt;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apples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(plural)</a:t>
            </a:r>
            <a:endParaRPr sz="2000">
              <a:latin typeface="Times New Roman"/>
              <a:cs typeface="Times New Roman"/>
            </a:endParaRPr>
          </a:p>
          <a:p>
            <a:pPr marL="12700" marR="219075">
              <a:lnSpc>
                <a:spcPts val="2600"/>
              </a:lnSpc>
              <a:spcBef>
                <a:spcPts val="132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Inflection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does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not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change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the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grammatical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category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(part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of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speech)</a:t>
            </a:r>
            <a:endParaRPr sz="22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118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apple—noun;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apples—still</a:t>
            </a:r>
            <a:r>
              <a:rPr sz="2000" spc="-2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noun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Inflection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does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not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change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the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overall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meaning</a:t>
            </a:r>
            <a:endParaRPr sz="22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116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Both 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apple</a:t>
            </a:r>
            <a:r>
              <a:rPr sz="20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and 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apples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refer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fruit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2189" y="5026177"/>
            <a:ext cx="5054600" cy="1300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5020"/>
              </a:lnSpc>
              <a:spcBef>
                <a:spcPts val="100"/>
              </a:spcBef>
            </a:pPr>
            <a:r>
              <a:rPr sz="4200" spc="165" dirty="0">
                <a:solidFill>
                  <a:srgbClr val="EE5612"/>
                </a:solidFill>
                <a:latin typeface="Times New Roman"/>
                <a:cs typeface="Times New Roman"/>
              </a:rPr>
              <a:t>Regular</a:t>
            </a:r>
            <a:r>
              <a:rPr sz="4200" spc="315" dirty="0">
                <a:solidFill>
                  <a:srgbClr val="EE5612"/>
                </a:solidFill>
                <a:latin typeface="Times New Roman"/>
                <a:cs typeface="Times New Roman"/>
              </a:rPr>
              <a:t> </a:t>
            </a:r>
            <a:r>
              <a:rPr sz="4200" spc="180" dirty="0">
                <a:solidFill>
                  <a:srgbClr val="EE5612"/>
                </a:solidFill>
                <a:latin typeface="Times New Roman"/>
                <a:cs typeface="Times New Roman"/>
              </a:rPr>
              <a:t>Expressions:</a:t>
            </a:r>
            <a:endParaRPr sz="4200">
              <a:latin typeface="Times New Roman"/>
              <a:cs typeface="Times New Roman"/>
            </a:endParaRPr>
          </a:p>
          <a:p>
            <a:pPr marR="5080" algn="r">
              <a:lnSpc>
                <a:spcPts val="5020"/>
              </a:lnSpc>
            </a:pPr>
            <a:r>
              <a:rPr sz="4200" spc="170" dirty="0">
                <a:solidFill>
                  <a:srgbClr val="EE5612"/>
                </a:solidFill>
                <a:latin typeface="Times New Roman"/>
                <a:cs typeface="Times New Roman"/>
              </a:rPr>
              <a:t>Overview</a:t>
            </a:r>
            <a:endParaRPr sz="4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89584"/>
            <a:ext cx="241998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85" dirty="0"/>
              <a:t>Derivation</a:t>
            </a:r>
            <a:endParaRPr sz="420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222715" y="6545267"/>
            <a:ext cx="177800" cy="13843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sz="800" dirty="0">
                <a:solidFill>
                  <a:srgbClr val="BFBFBF"/>
                </a:solidFill>
                <a:latin typeface="Times New Roman"/>
                <a:cs typeface="Times New Roman"/>
              </a:rPr>
              <a:t>7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Derivation creates </a:t>
            </a:r>
            <a:r>
              <a:rPr dirty="0"/>
              <a:t>a </a:t>
            </a:r>
            <a:r>
              <a:rPr spc="-5" dirty="0"/>
              <a:t>new </a:t>
            </a:r>
            <a:r>
              <a:rPr dirty="0"/>
              <a:t>word by </a:t>
            </a:r>
            <a:r>
              <a:rPr spc="-5" dirty="0"/>
              <a:t>changing the category and/or meaning </a:t>
            </a:r>
            <a:r>
              <a:rPr spc="-484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spc="-5" dirty="0"/>
              <a:t>the base to</a:t>
            </a:r>
            <a:r>
              <a:rPr dirty="0"/>
              <a:t> </a:t>
            </a:r>
            <a:r>
              <a:rPr spc="-5" dirty="0"/>
              <a:t>which</a:t>
            </a:r>
            <a:r>
              <a:rPr dirty="0"/>
              <a:t> </a:t>
            </a:r>
            <a:r>
              <a:rPr spc="-5" dirty="0"/>
              <a:t>it</a:t>
            </a:r>
            <a:r>
              <a:rPr spc="-15" dirty="0"/>
              <a:t> </a:t>
            </a:r>
            <a:r>
              <a:rPr spc="-5" dirty="0"/>
              <a:t>applies</a:t>
            </a: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pc="-5" dirty="0"/>
              <a:t>Derivation</a:t>
            </a:r>
            <a:r>
              <a:rPr dirty="0"/>
              <a:t> </a:t>
            </a:r>
            <a:r>
              <a:rPr spc="-5" dirty="0"/>
              <a:t>can</a:t>
            </a:r>
            <a:r>
              <a:rPr dirty="0"/>
              <a:t> </a:t>
            </a:r>
            <a:r>
              <a:rPr spc="-5" dirty="0"/>
              <a:t>change</a:t>
            </a:r>
            <a:r>
              <a:rPr dirty="0"/>
              <a:t> </a:t>
            </a:r>
            <a:r>
              <a:rPr spc="-5" dirty="0"/>
              <a:t>the </a:t>
            </a:r>
            <a:r>
              <a:rPr spc="-10" dirty="0"/>
              <a:t>grammatical </a:t>
            </a:r>
            <a:r>
              <a:rPr spc="-5" dirty="0"/>
              <a:t>category</a:t>
            </a:r>
            <a:r>
              <a:rPr spc="5" dirty="0"/>
              <a:t> </a:t>
            </a:r>
            <a:r>
              <a:rPr spc="-5" dirty="0"/>
              <a:t>(part</a:t>
            </a:r>
            <a:r>
              <a:rPr spc="-10" dirty="0"/>
              <a:t> </a:t>
            </a:r>
            <a:r>
              <a:rPr dirty="0"/>
              <a:t>of</a:t>
            </a:r>
            <a:r>
              <a:rPr spc="-5" dirty="0"/>
              <a:t> speech)</a:t>
            </a:r>
          </a:p>
          <a:p>
            <a:pPr marL="48895">
              <a:lnSpc>
                <a:spcPct val="100000"/>
              </a:lnSpc>
              <a:spcBef>
                <a:spcPts val="60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29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/>
              <a:t>sing </a:t>
            </a:r>
            <a:r>
              <a:rPr sz="1800" dirty="0"/>
              <a:t>(verb)</a:t>
            </a:r>
            <a:r>
              <a:rPr sz="1800" spc="-10" dirty="0"/>
              <a:t> </a:t>
            </a:r>
            <a:r>
              <a:rPr sz="1800" dirty="0"/>
              <a:t>&gt;</a:t>
            </a:r>
            <a:r>
              <a:rPr sz="1800" spc="-10" dirty="0"/>
              <a:t> </a:t>
            </a:r>
            <a:r>
              <a:rPr sz="1800" spc="-5" dirty="0"/>
              <a:t>singer</a:t>
            </a:r>
            <a:r>
              <a:rPr sz="1800" spc="-10" dirty="0"/>
              <a:t> </a:t>
            </a:r>
            <a:r>
              <a:rPr sz="1800" dirty="0"/>
              <a:t>(noun)</a:t>
            </a:r>
            <a:endParaRPr sz="1800">
              <a:latin typeface="Impact"/>
              <a:cs typeface="Impact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pc="-5" dirty="0"/>
              <a:t>Derivation</a:t>
            </a:r>
            <a:r>
              <a:rPr spc="-10" dirty="0"/>
              <a:t> </a:t>
            </a:r>
            <a:r>
              <a:rPr spc="-5" dirty="0"/>
              <a:t>can change</a:t>
            </a:r>
            <a:r>
              <a:rPr spc="-15" dirty="0"/>
              <a:t> </a:t>
            </a:r>
            <a:r>
              <a:rPr spc="-5" dirty="0"/>
              <a:t>the</a:t>
            </a:r>
            <a:r>
              <a:rPr spc="-10" dirty="0"/>
              <a:t> </a:t>
            </a:r>
            <a:r>
              <a:rPr spc="-5" dirty="0"/>
              <a:t>meaning</a:t>
            </a:r>
          </a:p>
          <a:p>
            <a:pPr marL="12700" indent="36830">
              <a:lnSpc>
                <a:spcPct val="100000"/>
              </a:lnSpc>
              <a:spcBef>
                <a:spcPts val="60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dirty="0"/>
              <a:t>act</a:t>
            </a:r>
            <a:r>
              <a:rPr sz="1800" spc="-15" dirty="0"/>
              <a:t> </a:t>
            </a:r>
            <a:r>
              <a:rPr sz="1800" dirty="0"/>
              <a:t>of</a:t>
            </a:r>
            <a:r>
              <a:rPr sz="1800" spc="-5" dirty="0"/>
              <a:t> singing </a:t>
            </a:r>
            <a:r>
              <a:rPr sz="1800" dirty="0"/>
              <a:t>&gt;</a:t>
            </a:r>
            <a:r>
              <a:rPr sz="1800" spc="-10" dirty="0"/>
              <a:t> </a:t>
            </a:r>
            <a:r>
              <a:rPr sz="1800" dirty="0"/>
              <a:t>one</a:t>
            </a:r>
            <a:r>
              <a:rPr sz="1800" spc="-5" dirty="0"/>
              <a:t> </a:t>
            </a:r>
            <a:r>
              <a:rPr sz="1800" dirty="0"/>
              <a:t>who</a:t>
            </a:r>
            <a:r>
              <a:rPr sz="1800" spc="-5" dirty="0"/>
              <a:t> sings</a:t>
            </a:r>
            <a:endParaRPr sz="1800">
              <a:latin typeface="Impact"/>
              <a:cs typeface="Impact"/>
            </a:endParaRPr>
          </a:p>
          <a:p>
            <a:pPr marL="12700" marR="4296410">
              <a:lnSpc>
                <a:spcPct val="100000"/>
              </a:lnSpc>
              <a:spcBef>
                <a:spcPts val="640"/>
              </a:spcBef>
            </a:pPr>
            <a:r>
              <a:rPr spc="-5" dirty="0"/>
              <a:t>English has many derivational </a:t>
            </a:r>
            <a:r>
              <a:rPr spc="-484" dirty="0"/>
              <a:t> </a:t>
            </a:r>
            <a:r>
              <a:rPr spc="-10" dirty="0"/>
              <a:t>affixes,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15" dirty="0"/>
              <a:t> </a:t>
            </a:r>
            <a:r>
              <a:rPr spc="-5" dirty="0"/>
              <a:t>they</a:t>
            </a:r>
            <a:r>
              <a:rPr spc="-10" dirty="0"/>
              <a:t> </a:t>
            </a:r>
            <a:r>
              <a:rPr spc="-5" dirty="0"/>
              <a:t>are</a:t>
            </a:r>
            <a:r>
              <a:rPr spc="-20" dirty="0"/>
              <a:t> </a:t>
            </a:r>
            <a:r>
              <a:rPr spc="-5" dirty="0"/>
              <a:t>regularly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22000" y="4552806"/>
            <a:ext cx="3056890" cy="1388110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used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form</a:t>
            </a:r>
            <a:r>
              <a:rPr sz="2000" spc="-2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new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words</a:t>
            </a:r>
            <a:endParaRPr sz="20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60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Part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this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is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cultural</a:t>
            </a:r>
            <a:endParaRPr sz="1800">
              <a:latin typeface="Times New Roman"/>
              <a:cs typeface="Times New Roman"/>
            </a:endParaRPr>
          </a:p>
          <a:p>
            <a:pPr marL="243204" marR="5080" indent="-194310">
              <a:lnSpc>
                <a:spcPct val="101899"/>
              </a:lnSpc>
              <a:spcBef>
                <a:spcPts val="500"/>
              </a:spcBef>
              <a:tabLst>
                <a:tab pos="243204" algn="l"/>
              </a:tabLst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	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English speakers readily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accept</a:t>
            </a:r>
            <a:r>
              <a:rPr sz="18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newly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introduced terms</a:t>
            </a:r>
            <a:endParaRPr sz="1800">
              <a:latin typeface="Times New Roman"/>
              <a:cs typeface="Times New Roman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323755" y="4737461"/>
          <a:ext cx="4441190" cy="16059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8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0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40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822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-ation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19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computerize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19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computerization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19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10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-ee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19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appoint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19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appointee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19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10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-er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19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kill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19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killer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19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10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-ness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19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fuzzy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19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fuzziness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019" marB="0">
                    <a:lnL w="28575">
                      <a:solidFill>
                        <a:srgbClr val="595959"/>
                      </a:solidFill>
                      <a:prstDash val="solid"/>
                    </a:lnL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1035303"/>
            <a:ext cx="63620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85" dirty="0"/>
              <a:t>Inflection</a:t>
            </a:r>
            <a:r>
              <a:rPr spc="195" dirty="0"/>
              <a:t> </a:t>
            </a:r>
            <a:r>
              <a:rPr spc="65" dirty="0"/>
              <a:t>and</a:t>
            </a:r>
            <a:r>
              <a:rPr spc="195" dirty="0"/>
              <a:t> </a:t>
            </a:r>
            <a:r>
              <a:rPr spc="85" dirty="0"/>
              <a:t>Derivation:</a:t>
            </a:r>
            <a:r>
              <a:rPr spc="195" dirty="0"/>
              <a:t> </a:t>
            </a:r>
            <a:r>
              <a:rPr spc="100" dirty="0"/>
              <a:t>Order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22715" y="6545267"/>
            <a:ext cx="177800" cy="13843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sz="800" dirty="0">
                <a:solidFill>
                  <a:srgbClr val="BFBFBF"/>
                </a:solidFill>
                <a:latin typeface="Times New Roman"/>
                <a:cs typeface="Times New Roman"/>
              </a:rPr>
              <a:t>8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3222" y="1833116"/>
            <a:ext cx="7745095" cy="4011929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Order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is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important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when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it</a:t>
            </a:r>
            <a:r>
              <a:rPr sz="2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comes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inflections and</a:t>
            </a:r>
            <a:r>
              <a:rPr sz="2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derivations</a:t>
            </a:r>
            <a:endParaRPr sz="22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66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Derivational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suffixes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must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precede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inflectional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suffixes</a:t>
            </a:r>
            <a:endParaRPr sz="2000">
              <a:latin typeface="Times New Roman"/>
              <a:cs typeface="Times New Roman"/>
            </a:endParaRPr>
          </a:p>
          <a:p>
            <a:pPr marL="232410">
              <a:lnSpc>
                <a:spcPct val="100000"/>
              </a:lnSpc>
              <a:spcBef>
                <a:spcPts val="60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29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sing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+</a:t>
            </a:r>
            <a:r>
              <a:rPr sz="18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-er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+</a:t>
            </a:r>
            <a:r>
              <a:rPr sz="18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-s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ok</a:t>
            </a:r>
            <a:endParaRPr sz="1800">
              <a:latin typeface="Times New Roman"/>
              <a:cs typeface="Times New Roman"/>
            </a:endParaRPr>
          </a:p>
          <a:p>
            <a:pPr marL="232410">
              <a:lnSpc>
                <a:spcPct val="100000"/>
              </a:lnSpc>
              <a:spcBef>
                <a:spcPts val="5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29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sing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+</a:t>
            </a:r>
            <a:r>
              <a:rPr sz="18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-s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+</a:t>
            </a:r>
            <a:r>
              <a:rPr sz="18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-er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is</a:t>
            </a:r>
            <a:r>
              <a:rPr sz="18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not</a:t>
            </a:r>
            <a:endParaRPr sz="18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64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This order may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be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used</a:t>
            </a:r>
            <a:r>
              <a:rPr sz="20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as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clue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when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working</a:t>
            </a:r>
            <a:r>
              <a:rPr sz="20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with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natural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language text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English has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few inflections</a:t>
            </a:r>
            <a:endParaRPr sz="22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56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5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Many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other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languages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use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inflections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indicate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role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word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in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sentence</a:t>
            </a:r>
            <a:endParaRPr sz="1800">
              <a:latin typeface="Times New Roman"/>
              <a:cs typeface="Times New Roman"/>
            </a:endParaRPr>
          </a:p>
          <a:p>
            <a:pPr marL="232410">
              <a:lnSpc>
                <a:spcPct val="100000"/>
              </a:lnSpc>
              <a:spcBef>
                <a:spcPts val="6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Use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of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case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endings allows fairly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free word order</a:t>
            </a:r>
            <a:endParaRPr sz="18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6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English instead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has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fixed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word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order</a:t>
            </a:r>
            <a:endParaRPr sz="1800">
              <a:latin typeface="Times New Roman"/>
              <a:cs typeface="Times New Roman"/>
            </a:endParaRPr>
          </a:p>
          <a:p>
            <a:pPr marL="369570" marR="427355" indent="-137160">
              <a:lnSpc>
                <a:spcPct val="101899"/>
              </a:lnSpc>
              <a:spcBef>
                <a:spcPts val="50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Position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in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sentence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indicates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role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word,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so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case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endings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are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not </a:t>
            </a:r>
            <a:r>
              <a:rPr sz="1800" spc="-43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necessary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89584"/>
            <a:ext cx="390969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80" dirty="0"/>
              <a:t>Classes</a:t>
            </a:r>
            <a:r>
              <a:rPr sz="4200" spc="170" dirty="0"/>
              <a:t> </a:t>
            </a:r>
            <a:r>
              <a:rPr sz="4200" spc="45" dirty="0"/>
              <a:t>of</a:t>
            </a:r>
            <a:r>
              <a:rPr sz="4200" spc="95" dirty="0"/>
              <a:t> </a:t>
            </a:r>
            <a:r>
              <a:rPr sz="4200" spc="25" dirty="0"/>
              <a:t>Words</a:t>
            </a:r>
            <a:endParaRPr sz="4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22715" y="6545267"/>
            <a:ext cx="177800" cy="13843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sz="800" dirty="0">
                <a:solidFill>
                  <a:srgbClr val="BFBFBF"/>
                </a:solidFill>
                <a:latin typeface="Times New Roman"/>
                <a:cs typeface="Times New Roman"/>
              </a:rPr>
              <a:t>9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2555" y="2214118"/>
            <a:ext cx="6746875" cy="307721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Closed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classes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are fixed—new words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cannot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be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added</a:t>
            </a:r>
            <a:endParaRPr sz="2200">
              <a:latin typeface="Times New Roman"/>
              <a:cs typeface="Times New Roman"/>
            </a:endParaRPr>
          </a:p>
          <a:p>
            <a:pPr marL="186690" marR="5080" indent="-137160">
              <a:lnSpc>
                <a:spcPct val="100000"/>
              </a:lnSpc>
              <a:spcBef>
                <a:spcPts val="66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Pronouns, prepositions, comparatives, conjunctions,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determiners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(articles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and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demonstratives)</a:t>
            </a:r>
            <a:endParaRPr sz="20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6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3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Function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words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Open classes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are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not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fixed—new words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can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be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added</a:t>
            </a:r>
            <a:endParaRPr sz="22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56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Nouns,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verbs, adjectives,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adverbs</a:t>
            </a:r>
            <a:endParaRPr sz="20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6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3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Content</a:t>
            </a:r>
            <a:r>
              <a:rPr sz="2000" spc="-2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words</a:t>
            </a:r>
            <a:endParaRPr sz="20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6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New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content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words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are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constant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issue for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NLP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1065784"/>
            <a:ext cx="62350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13555" algn="l"/>
              </a:tabLst>
            </a:pPr>
            <a:r>
              <a:rPr sz="3200" spc="10" dirty="0"/>
              <a:t>Word</a:t>
            </a:r>
            <a:r>
              <a:rPr sz="3200" spc="204" dirty="0"/>
              <a:t> </a:t>
            </a:r>
            <a:r>
              <a:rPr sz="3200" spc="85" dirty="0"/>
              <a:t>Formation</a:t>
            </a:r>
            <a:r>
              <a:rPr sz="3200" spc="204" dirty="0"/>
              <a:t> </a:t>
            </a:r>
            <a:r>
              <a:rPr sz="3200" spc="80" dirty="0"/>
              <a:t>Rules:	</a:t>
            </a:r>
            <a:r>
              <a:rPr sz="3200" spc="85" dirty="0"/>
              <a:t>Agreement</a:t>
            </a:r>
            <a:endParaRPr sz="3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22715" y="6545267"/>
            <a:ext cx="177800" cy="13843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sz="800" dirty="0">
                <a:solidFill>
                  <a:srgbClr val="BFBFBF"/>
                </a:solidFill>
                <a:latin typeface="Times New Roman"/>
                <a:cs typeface="Times New Roman"/>
              </a:rPr>
              <a:t>10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9111" y="1833118"/>
            <a:ext cx="7904480" cy="441071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Plurals</a:t>
            </a:r>
            <a:endParaRPr sz="22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66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n Eng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li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h,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t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he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m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ph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m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‘s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’</a:t>
            </a:r>
            <a:r>
              <a:rPr sz="2000" spc="-15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i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s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f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t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n u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se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d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t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i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nd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i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ca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t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p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l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u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ra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l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s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i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n nouns</a:t>
            </a:r>
            <a:endParaRPr sz="20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6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Nouns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and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verbs must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agree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in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plurality</a:t>
            </a:r>
            <a:endParaRPr sz="2000">
              <a:latin typeface="Times New Roman"/>
              <a:cs typeface="Times New Roman"/>
            </a:endParaRPr>
          </a:p>
          <a:p>
            <a:pPr marL="12700" marR="5080">
              <a:lnSpc>
                <a:spcPts val="2600"/>
              </a:lnSpc>
              <a:spcBef>
                <a:spcPts val="72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Gender: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nouns,</a:t>
            </a:r>
            <a:r>
              <a:rPr sz="2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adjectives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and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sometimes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verbs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in</a:t>
            </a:r>
            <a:r>
              <a:rPr sz="2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many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languages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are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marked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for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gender</a:t>
            </a:r>
            <a:endParaRPr sz="2200">
              <a:latin typeface="Times New Roman"/>
              <a:cs typeface="Times New Roman"/>
            </a:endParaRPr>
          </a:p>
          <a:p>
            <a:pPr marL="186055" marR="120650" indent="-137160">
              <a:lnSpc>
                <a:spcPct val="100000"/>
              </a:lnSpc>
              <a:spcBef>
                <a:spcPts val="58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-1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45" dirty="0">
                <a:solidFill>
                  <a:srgbClr val="595959"/>
                </a:solidFill>
                <a:latin typeface="Times New Roman"/>
                <a:cs typeface="Times New Roman"/>
              </a:rPr>
              <a:t>Two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genders (masculine and feminine) in Romance languages like French,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Spanish,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Italian</a:t>
            </a:r>
            <a:endParaRPr sz="2000">
              <a:latin typeface="Times New Roman"/>
              <a:cs typeface="Times New Roman"/>
            </a:endParaRPr>
          </a:p>
          <a:p>
            <a:pPr marL="186055" marR="267970" indent="-137160">
              <a:lnSpc>
                <a:spcPct val="100000"/>
              </a:lnSpc>
              <a:spcBef>
                <a:spcPts val="6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Three genders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(masculine,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feminine,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and neutral) in Germanic and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Slavic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languages</a:t>
            </a:r>
            <a:endParaRPr sz="20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6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More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are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called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noun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classes—Bantu has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up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to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20</a:t>
            </a:r>
            <a:endParaRPr sz="2000">
              <a:latin typeface="Times New Roman"/>
              <a:cs typeface="Times New Roman"/>
            </a:endParaRPr>
          </a:p>
          <a:p>
            <a:pPr marL="186055" marR="408305" indent="-137160">
              <a:lnSpc>
                <a:spcPct val="100000"/>
              </a:lnSpc>
              <a:spcBef>
                <a:spcPts val="6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-1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Gender is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sometimes explicitly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marked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on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the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word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as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a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morpheme;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but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sometimes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it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is just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property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of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the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word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809430"/>
            <a:ext cx="441325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85" dirty="0"/>
              <a:t>Ambiguous</a:t>
            </a:r>
            <a:r>
              <a:rPr sz="4200" spc="-80" dirty="0"/>
              <a:t> </a:t>
            </a:r>
            <a:r>
              <a:rPr sz="4200" spc="70" dirty="0"/>
              <a:t>Affixes</a:t>
            </a:r>
            <a:endParaRPr sz="420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222715" y="6545267"/>
            <a:ext cx="177800" cy="13843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sz="800" dirty="0">
                <a:solidFill>
                  <a:srgbClr val="BFBFBF"/>
                </a:solidFill>
                <a:latin typeface="Times New Roman"/>
                <a:cs typeface="Times New Roman"/>
              </a:rPr>
              <a:t>11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2000" y="1715928"/>
            <a:ext cx="3271520" cy="821690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Some</a:t>
            </a:r>
            <a:r>
              <a:rPr sz="22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affixes</a:t>
            </a:r>
            <a:r>
              <a:rPr sz="2200" spc="-2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are</a:t>
            </a:r>
            <a:r>
              <a:rPr sz="22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ambiguous:</a:t>
            </a:r>
            <a:endParaRPr sz="22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66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1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-er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59361" y="2499094"/>
            <a:ext cx="1556385" cy="736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9600"/>
              </a:lnSpc>
              <a:spcBef>
                <a:spcPts val="100"/>
              </a:spcBef>
            </a:pP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Agentive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–er 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Comparative</a:t>
            </a:r>
            <a:r>
              <a:rPr sz="1800" spc="-6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–er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8831" y="2499094"/>
            <a:ext cx="1551940" cy="213360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95580">
              <a:lnSpc>
                <a:spcPct val="100000"/>
              </a:lnSpc>
              <a:spcBef>
                <a:spcPts val="7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19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Derivational:</a:t>
            </a:r>
            <a:endParaRPr sz="1800">
              <a:latin typeface="Times New Roman"/>
              <a:cs typeface="Times New Roman"/>
            </a:endParaRPr>
          </a:p>
          <a:p>
            <a:pPr marL="195580">
              <a:lnSpc>
                <a:spcPct val="100000"/>
              </a:lnSpc>
              <a:spcBef>
                <a:spcPts val="6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2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Inflectional: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2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-s</a:t>
            </a:r>
            <a:r>
              <a:rPr sz="1800" spc="-2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or</a:t>
            </a:r>
            <a:r>
              <a:rPr sz="18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–es</a:t>
            </a:r>
            <a:endParaRPr sz="1800">
              <a:latin typeface="Times New Roman"/>
              <a:cs typeface="Times New Roman"/>
            </a:endParaRPr>
          </a:p>
          <a:p>
            <a:pPr marL="195580">
              <a:lnSpc>
                <a:spcPct val="100000"/>
              </a:lnSpc>
              <a:spcBef>
                <a:spcPts val="5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18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Inflectional:</a:t>
            </a:r>
            <a:endParaRPr sz="1800">
              <a:latin typeface="Times New Roman"/>
              <a:cs typeface="Times New Roman"/>
            </a:endParaRPr>
          </a:p>
          <a:p>
            <a:pPr marL="195580">
              <a:lnSpc>
                <a:spcPct val="100000"/>
              </a:lnSpc>
              <a:spcBef>
                <a:spcPts val="6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18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Inflectional: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2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-ing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88161" y="2499094"/>
            <a:ext cx="2530475" cy="736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9600"/>
              </a:lnSpc>
              <a:spcBef>
                <a:spcPts val="100"/>
              </a:spcBef>
            </a:pPr>
            <a:r>
              <a:rPr sz="1800" spc="-50" dirty="0">
                <a:solidFill>
                  <a:srgbClr val="595959"/>
                </a:solidFill>
                <a:latin typeface="Times New Roman"/>
                <a:cs typeface="Times New Roman"/>
              </a:rPr>
              <a:t>Verb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+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-er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&gt;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Noun 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Ad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j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ec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ti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ve +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-er &gt;</a:t>
            </a:r>
            <a:r>
              <a:rPr sz="1800" spc="-10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Ad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j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ec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ti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ve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59361" y="3553194"/>
            <a:ext cx="4533900" cy="73660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0"/>
              </a:spcBef>
              <a:tabLst>
                <a:tab pos="1840864" algn="l"/>
              </a:tabLst>
            </a:pP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Plural	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Noun</a:t>
            </a:r>
            <a:r>
              <a:rPr sz="18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+</a:t>
            </a:r>
            <a:r>
              <a:rPr sz="18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-(e)s</a:t>
            </a:r>
            <a:r>
              <a:rPr sz="1800" spc="-2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&gt;</a:t>
            </a:r>
            <a:r>
              <a:rPr sz="18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Noun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  <a:tabLst>
                <a:tab pos="2755265" algn="l"/>
              </a:tabLst>
            </a:pP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Third</a:t>
            </a:r>
            <a:r>
              <a:rPr sz="1800" spc="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person</a:t>
            </a:r>
            <a:r>
              <a:rPr sz="1800" spc="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singular	</a:t>
            </a:r>
            <a:r>
              <a:rPr sz="1800" spc="-50" dirty="0">
                <a:solidFill>
                  <a:srgbClr val="595959"/>
                </a:solidFill>
                <a:latin typeface="Times New Roman"/>
                <a:cs typeface="Times New Roman"/>
              </a:rPr>
              <a:t>Verb</a:t>
            </a:r>
            <a:r>
              <a:rPr sz="1800" spc="-2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+</a:t>
            </a:r>
            <a:r>
              <a:rPr sz="1800" spc="-2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-(e)s</a:t>
            </a:r>
            <a:r>
              <a:rPr sz="1800" spc="-3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&gt;</a:t>
            </a:r>
            <a:r>
              <a:rPr sz="1800" spc="-6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0" dirty="0">
                <a:solidFill>
                  <a:srgbClr val="595959"/>
                </a:solidFill>
                <a:latin typeface="Times New Roman"/>
                <a:cs typeface="Times New Roman"/>
              </a:rPr>
              <a:t>Verb</a:t>
            </a:r>
            <a:endParaRPr sz="1800">
              <a:latin typeface="Times New Roman"/>
              <a:cs typeface="Times New Roman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022661" y="4717794"/>
          <a:ext cx="5572760" cy="9601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0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8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2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8564">
                <a:tc>
                  <a:txBody>
                    <a:bodyPr/>
                    <a:lstStyle/>
                    <a:p>
                      <a:pPr marL="31750">
                        <a:lnSpc>
                          <a:spcPts val="2030"/>
                        </a:lnSpc>
                      </a:pPr>
                      <a:r>
                        <a:rPr sz="1800" spc="-10" dirty="0">
                          <a:solidFill>
                            <a:srgbClr val="002060"/>
                          </a:solidFill>
                          <a:latin typeface="Impact"/>
                          <a:cs typeface="Impact"/>
                        </a:rPr>
                        <a:t>­</a:t>
                      </a:r>
                      <a:r>
                        <a:rPr sz="1800" spc="225" dirty="0">
                          <a:solidFill>
                            <a:srgbClr val="002060"/>
                          </a:solidFill>
                          <a:latin typeface="Impact"/>
                          <a:cs typeface="Impact"/>
                        </a:rPr>
                        <a:t> </a:t>
                      </a: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Inflectional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ts val="2030"/>
                        </a:lnSpc>
                      </a:pP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Progressive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ts val="2030"/>
                        </a:lnSpc>
                      </a:pPr>
                      <a:r>
                        <a:rPr sz="1800" spc="-5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Verb</a:t>
                      </a:r>
                      <a:r>
                        <a:rPr sz="1800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+</a:t>
                      </a:r>
                      <a:r>
                        <a:rPr sz="1800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-ing</a:t>
                      </a:r>
                      <a:r>
                        <a:rPr sz="1800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&gt;</a:t>
                      </a:r>
                      <a:r>
                        <a:rPr sz="1800" spc="-5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Verb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10" dirty="0">
                          <a:solidFill>
                            <a:srgbClr val="002060"/>
                          </a:solidFill>
                          <a:latin typeface="Impact"/>
                          <a:cs typeface="Impact"/>
                        </a:rPr>
                        <a:t>­</a:t>
                      </a:r>
                      <a:r>
                        <a:rPr sz="1800" spc="220" dirty="0">
                          <a:solidFill>
                            <a:srgbClr val="002060"/>
                          </a:solidFill>
                          <a:latin typeface="Impact"/>
                          <a:cs typeface="Impact"/>
                        </a:rPr>
                        <a:t> </a:t>
                      </a: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Derivational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0480" marB="0"/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“act</a:t>
                      </a:r>
                      <a:r>
                        <a:rPr sz="1800" spc="-2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of”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0480" marB="0"/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5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Verb</a:t>
                      </a:r>
                      <a:r>
                        <a:rPr sz="1800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+</a:t>
                      </a:r>
                      <a:r>
                        <a:rPr sz="1800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-ing</a:t>
                      </a:r>
                      <a:r>
                        <a:rPr sz="1800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&gt;</a:t>
                      </a:r>
                      <a:r>
                        <a:rPr sz="1800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Noun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048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214">
                <a:tc>
                  <a:txBody>
                    <a:bodyPr/>
                    <a:lstStyle/>
                    <a:p>
                      <a:pPr marL="31750">
                        <a:lnSpc>
                          <a:spcPts val="2090"/>
                        </a:lnSpc>
                        <a:spcBef>
                          <a:spcPts val="190"/>
                        </a:spcBef>
                      </a:pPr>
                      <a:r>
                        <a:rPr sz="1800" spc="-10" dirty="0">
                          <a:solidFill>
                            <a:srgbClr val="002060"/>
                          </a:solidFill>
                          <a:latin typeface="Impact"/>
                          <a:cs typeface="Impact"/>
                        </a:rPr>
                        <a:t>­</a:t>
                      </a:r>
                      <a:r>
                        <a:rPr sz="1800" spc="220" dirty="0">
                          <a:solidFill>
                            <a:srgbClr val="002060"/>
                          </a:solidFill>
                          <a:latin typeface="Impact"/>
                          <a:cs typeface="Impact"/>
                        </a:rPr>
                        <a:t> </a:t>
                      </a: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Derivational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4130" marB="0"/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ts val="2090"/>
                        </a:lnSpc>
                        <a:spcBef>
                          <a:spcPts val="190"/>
                        </a:spcBef>
                      </a:pP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“in</a:t>
                      </a:r>
                      <a:r>
                        <a:rPr sz="1800" spc="-1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process</a:t>
                      </a:r>
                      <a:r>
                        <a:rPr sz="1800" spc="-1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of”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4130" marB="0"/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ts val="2090"/>
                        </a:lnSpc>
                        <a:spcBef>
                          <a:spcPts val="190"/>
                        </a:spcBef>
                      </a:pPr>
                      <a:r>
                        <a:rPr sz="1800" spc="-2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erb +</a:t>
                      </a: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-</a:t>
                      </a: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ng &gt;</a:t>
                      </a:r>
                      <a:r>
                        <a:rPr sz="1800" spc="-10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Ad</a:t>
                      </a: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j</a:t>
                      </a: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ec</a:t>
                      </a:r>
                      <a:r>
                        <a:rPr sz="1800" spc="-5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ti</a:t>
                      </a:r>
                      <a:r>
                        <a:rPr sz="1800" dirty="0">
                          <a:solidFill>
                            <a:srgbClr val="595959"/>
                          </a:solidFill>
                          <a:latin typeface="Times New Roman"/>
                          <a:cs typeface="Times New Roman"/>
                        </a:rPr>
                        <a:t>ve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413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822000" y="5742675"/>
            <a:ext cx="6706870" cy="69088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600"/>
              </a:lnSpc>
              <a:spcBef>
                <a:spcPts val="22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As with</a:t>
            </a:r>
            <a:r>
              <a:rPr sz="2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all</a:t>
            </a:r>
            <a:r>
              <a:rPr sz="2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other</a:t>
            </a:r>
            <a:r>
              <a:rPr sz="2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ambiguity</a:t>
            </a:r>
            <a:r>
              <a:rPr sz="2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in</a:t>
            </a:r>
            <a:r>
              <a:rPr sz="2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language,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this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morphological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ambiguity creates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problem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for NLP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89584"/>
            <a:ext cx="500697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80" dirty="0"/>
              <a:t>Complex</a:t>
            </a:r>
            <a:r>
              <a:rPr sz="4200" spc="114" dirty="0"/>
              <a:t> </a:t>
            </a:r>
            <a:r>
              <a:rPr sz="4200" spc="95" dirty="0"/>
              <a:t>Morphology</a:t>
            </a:r>
            <a:endParaRPr sz="4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22715" y="6545267"/>
            <a:ext cx="177800" cy="13843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sz="800" dirty="0">
                <a:solidFill>
                  <a:srgbClr val="BFBFBF"/>
                </a:solidFill>
                <a:latin typeface="Times New Roman"/>
                <a:cs typeface="Times New Roman"/>
              </a:rPr>
              <a:t>12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9666" y="1833116"/>
            <a:ext cx="7009765" cy="3351529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Some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languages requires complex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morpheme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segmentation</a:t>
            </a:r>
            <a:endParaRPr sz="22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66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2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Turkish</a:t>
            </a:r>
            <a:endParaRPr sz="20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6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6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Uygarlastiramadiklarimizdanmissinizcasina</a:t>
            </a:r>
            <a:endParaRPr sz="20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6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‘(behaving) as if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you</a:t>
            </a:r>
            <a:r>
              <a:rPr sz="20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are among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those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whom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we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could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not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civilize’</a:t>
            </a:r>
            <a:endParaRPr sz="20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60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 </a:t>
            </a:r>
            <a:r>
              <a:rPr sz="1800" spc="-7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Uygar ‘c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v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ili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zed’</a:t>
            </a:r>
            <a:r>
              <a:rPr sz="1800" spc="-1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+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l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as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‘beco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m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e’</a:t>
            </a:r>
            <a:endParaRPr sz="1800">
              <a:latin typeface="Times New Roman"/>
              <a:cs typeface="Times New Roman"/>
            </a:endParaRPr>
          </a:p>
          <a:p>
            <a:pPr marL="232410">
              <a:lnSpc>
                <a:spcPct val="100000"/>
              </a:lnSpc>
              <a:spcBef>
                <a:spcPts val="5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 </a:t>
            </a:r>
            <a:r>
              <a:rPr sz="1800" spc="-7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+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ti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r ‘cau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e’</a:t>
            </a:r>
            <a:r>
              <a:rPr sz="1800" spc="-1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+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m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 ‘not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ab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l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e’</a:t>
            </a:r>
            <a:endParaRPr sz="1800">
              <a:latin typeface="Times New Roman"/>
              <a:cs typeface="Times New Roman"/>
            </a:endParaRPr>
          </a:p>
          <a:p>
            <a:pPr marL="232410">
              <a:lnSpc>
                <a:spcPct val="100000"/>
              </a:lnSpc>
              <a:spcBef>
                <a:spcPts val="6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 </a:t>
            </a:r>
            <a:r>
              <a:rPr sz="1800" spc="-7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+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d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k ‘pa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st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’</a:t>
            </a:r>
            <a:r>
              <a:rPr sz="1800" spc="-1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+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l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ar ‘p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l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ura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l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’</a:t>
            </a:r>
            <a:endParaRPr sz="1800">
              <a:latin typeface="Times New Roman"/>
              <a:cs typeface="Times New Roman"/>
            </a:endParaRPr>
          </a:p>
          <a:p>
            <a:pPr marL="232410">
              <a:lnSpc>
                <a:spcPct val="100000"/>
              </a:lnSpc>
              <a:spcBef>
                <a:spcPts val="6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 </a:t>
            </a:r>
            <a:r>
              <a:rPr sz="1800" spc="-7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+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imi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z ‘p1p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l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’</a:t>
            </a:r>
            <a:r>
              <a:rPr sz="1800" spc="-1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+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dan ‘abl’</a:t>
            </a:r>
            <a:endParaRPr sz="1800">
              <a:latin typeface="Times New Roman"/>
              <a:cs typeface="Times New Roman"/>
            </a:endParaRPr>
          </a:p>
          <a:p>
            <a:pPr marL="232410">
              <a:lnSpc>
                <a:spcPct val="100000"/>
              </a:lnSpc>
              <a:spcBef>
                <a:spcPts val="5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 </a:t>
            </a:r>
            <a:r>
              <a:rPr sz="1800" spc="-7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+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mi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s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‘pa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st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’</a:t>
            </a:r>
            <a:r>
              <a:rPr sz="1800" spc="-1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+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si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n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z ‘2p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l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’</a:t>
            </a:r>
            <a:r>
              <a:rPr sz="1800" spc="-1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+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ca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si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na ‘as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i</a:t>
            </a:r>
            <a:r>
              <a:rPr sz="1800" spc="95" dirty="0">
                <a:solidFill>
                  <a:srgbClr val="595959"/>
                </a:solidFill>
                <a:latin typeface="Times New Roman"/>
                <a:cs typeface="Times New Roman"/>
              </a:rPr>
              <a:t>f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’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1466" y="933842"/>
            <a:ext cx="66401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80" dirty="0"/>
              <a:t>Exercise </a:t>
            </a:r>
            <a:r>
              <a:rPr lang="en-US" spc="80" dirty="0"/>
              <a:t>3.4.2</a:t>
            </a:r>
            <a:endParaRPr sz="3600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 INFORMATION STUDIES </a:t>
            </a:r>
            <a:r>
              <a:rPr dirty="0"/>
              <a:t>| </a:t>
            </a:r>
            <a:r>
              <a:rPr spc="-5" dirty="0"/>
              <a:t>SYRACUSE</a:t>
            </a:r>
            <a:r>
              <a:rPr spc="30"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22715" y="6545267"/>
            <a:ext cx="177800" cy="124393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lang="en-US" sz="800" dirty="0">
                <a:solidFill>
                  <a:srgbClr val="BFBFBF"/>
                </a:solidFill>
                <a:latin typeface="Times New Roman"/>
                <a:cs typeface="Times New Roman"/>
              </a:rPr>
              <a:t>13</a:t>
            </a:r>
            <a:endParaRPr sz="8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1466" y="1905000"/>
            <a:ext cx="7108445" cy="38908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en-US" sz="1400" b="0" i="0" dirty="0">
                <a:solidFill>
                  <a:srgbClr val="282828"/>
                </a:solidFill>
                <a:effectLst/>
                <a:latin typeface="Proxima Nova"/>
              </a:rPr>
              <a:t>English is continuously gaining new words on a daily basis, and new words are a problem for many NLP systems.</a:t>
            </a:r>
          </a:p>
          <a:p>
            <a:pPr algn="l"/>
            <a:endParaRPr lang="en-US" sz="1400" b="0" i="0" dirty="0">
              <a:solidFill>
                <a:srgbClr val="282828"/>
              </a:solidFill>
              <a:effectLst/>
              <a:latin typeface="Proxima Nova"/>
            </a:endParaRPr>
          </a:p>
          <a:p>
            <a:pPr algn="l"/>
            <a:r>
              <a:rPr lang="en-US" sz="1400" b="0" i="0" dirty="0">
                <a:solidFill>
                  <a:srgbClr val="282828"/>
                </a:solidFill>
                <a:effectLst/>
                <a:latin typeface="Proxima Nova"/>
              </a:rPr>
              <a:t>New words won’t be found in the dictionary or lexicon, if one is used.  How might morphology be used to help solve this problem?</a:t>
            </a:r>
          </a:p>
          <a:p>
            <a:pPr algn="l"/>
            <a:endParaRPr lang="en-US" sz="1400" b="0" i="0" dirty="0">
              <a:solidFill>
                <a:srgbClr val="282828"/>
              </a:solidFill>
              <a:effectLst/>
              <a:latin typeface="Proxima Nova"/>
            </a:endParaRPr>
          </a:p>
          <a:p>
            <a:pPr algn="l"/>
            <a:r>
              <a:rPr lang="en-US" sz="1400" b="0" i="0" dirty="0">
                <a:solidFill>
                  <a:srgbClr val="282828"/>
                </a:solidFill>
                <a:effectLst/>
                <a:latin typeface="Proxima Nova"/>
              </a:rPr>
              <a:t>Given the following “new” words, can you guess whether each word is a noun, verb, adverb, or adjective? Think about what other words you know with the same endings.</a:t>
            </a:r>
          </a:p>
          <a:p>
            <a:pPr algn="l"/>
            <a:endParaRPr lang="en-US" sz="1400" b="0" i="0" dirty="0">
              <a:solidFill>
                <a:srgbClr val="282828"/>
              </a:solidFill>
              <a:effectLst/>
              <a:latin typeface="Proxima Nova"/>
            </a:endParaRPr>
          </a:p>
          <a:p>
            <a:pPr algn="l"/>
            <a:r>
              <a:rPr lang="en-US" sz="1400" b="0" i="0" dirty="0" err="1">
                <a:solidFill>
                  <a:srgbClr val="282828"/>
                </a:solidFill>
                <a:effectLst/>
                <a:latin typeface="Proxima Nova"/>
              </a:rPr>
              <a:t>clemness</a:t>
            </a:r>
            <a:endParaRPr lang="en-US" sz="1400" b="0" i="0" dirty="0">
              <a:solidFill>
                <a:srgbClr val="282828"/>
              </a:solidFill>
              <a:effectLst/>
              <a:latin typeface="Proxima Nova"/>
            </a:endParaRPr>
          </a:p>
          <a:p>
            <a:pPr algn="l"/>
            <a:endParaRPr lang="en-US" sz="1400" b="0" i="0" dirty="0">
              <a:solidFill>
                <a:srgbClr val="282828"/>
              </a:solidFill>
              <a:effectLst/>
              <a:latin typeface="Proxima Nova"/>
            </a:endParaRPr>
          </a:p>
          <a:p>
            <a:pPr algn="l"/>
            <a:r>
              <a:rPr lang="en-US" sz="1400" b="0" i="0" dirty="0" err="1">
                <a:solidFill>
                  <a:srgbClr val="282828"/>
                </a:solidFill>
                <a:effectLst/>
                <a:latin typeface="Proxima Nova"/>
              </a:rPr>
              <a:t>foradtion</a:t>
            </a:r>
            <a:endParaRPr lang="en-US" sz="1400" b="0" i="0" dirty="0">
              <a:solidFill>
                <a:srgbClr val="282828"/>
              </a:solidFill>
              <a:effectLst/>
              <a:latin typeface="Proxima Nova"/>
            </a:endParaRPr>
          </a:p>
          <a:p>
            <a:pPr algn="l"/>
            <a:endParaRPr lang="en-US" sz="1400" b="0" i="0" dirty="0">
              <a:solidFill>
                <a:srgbClr val="282828"/>
              </a:solidFill>
              <a:effectLst/>
              <a:latin typeface="Proxima Nova"/>
            </a:endParaRPr>
          </a:p>
          <a:p>
            <a:pPr algn="l"/>
            <a:r>
              <a:rPr lang="en-US" sz="1400" b="0" i="0" dirty="0" err="1">
                <a:solidFill>
                  <a:srgbClr val="282828"/>
                </a:solidFill>
                <a:effectLst/>
                <a:latin typeface="Proxima Nova"/>
              </a:rPr>
              <a:t>depickleated</a:t>
            </a:r>
            <a:endParaRPr lang="en-US" sz="1400" b="0" i="0" dirty="0">
              <a:solidFill>
                <a:srgbClr val="282828"/>
              </a:solidFill>
              <a:effectLst/>
              <a:latin typeface="Proxima Nova"/>
            </a:endParaRPr>
          </a:p>
          <a:p>
            <a:pPr algn="l"/>
            <a:endParaRPr lang="en-US" sz="1400" b="0" i="0" dirty="0">
              <a:solidFill>
                <a:srgbClr val="282828"/>
              </a:solidFill>
              <a:effectLst/>
              <a:latin typeface="Proxima Nova"/>
            </a:endParaRPr>
          </a:p>
          <a:p>
            <a:pPr algn="l"/>
            <a:r>
              <a:rPr lang="en-US" sz="1400" b="0" i="0" dirty="0" err="1">
                <a:solidFill>
                  <a:srgbClr val="282828"/>
                </a:solidFill>
                <a:effectLst/>
                <a:latin typeface="Proxima Nova"/>
              </a:rPr>
              <a:t>outtakeable</a:t>
            </a:r>
            <a:endParaRPr lang="en-US" sz="1400" b="0" i="0" dirty="0">
              <a:solidFill>
                <a:srgbClr val="282828"/>
              </a:solidFill>
              <a:effectLst/>
              <a:latin typeface="Proxima Nova"/>
            </a:endParaRPr>
          </a:p>
          <a:p>
            <a:pPr algn="l"/>
            <a:endParaRPr lang="en-US" sz="1400" b="1" i="1" dirty="0">
              <a:solidFill>
                <a:srgbClr val="282828"/>
              </a:solidFill>
              <a:latin typeface="Proxima Nova"/>
            </a:endParaRPr>
          </a:p>
          <a:p>
            <a:pPr algn="l"/>
            <a:r>
              <a:rPr lang="en-US" sz="1400" b="1" i="1" dirty="0">
                <a:solidFill>
                  <a:srgbClr val="FF0000"/>
                </a:solidFill>
                <a:effectLst/>
                <a:latin typeface="Proxima Nova"/>
              </a:rPr>
              <a:t>Be prepared to share your results with the class.</a:t>
            </a:r>
          </a:p>
        </p:txBody>
      </p:sp>
    </p:spTree>
    <p:extLst>
      <p:ext uri="{BB962C8B-B14F-4D97-AF65-F5344CB8AC3E}">
        <p14:creationId xmlns:p14="http://schemas.microsoft.com/office/powerpoint/2010/main" val="16330173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72840" y="5346217"/>
            <a:ext cx="239331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165" dirty="0">
                <a:solidFill>
                  <a:srgbClr val="EE5612"/>
                </a:solidFill>
                <a:latin typeface="Times New Roman"/>
                <a:cs typeface="Times New Roman"/>
              </a:rPr>
              <a:t>Stemming</a:t>
            </a:r>
            <a:endParaRPr sz="4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89584"/>
            <a:ext cx="230441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100" dirty="0"/>
              <a:t>S</a:t>
            </a:r>
            <a:r>
              <a:rPr sz="4200" spc="90" dirty="0"/>
              <a:t>t</a:t>
            </a:r>
            <a:r>
              <a:rPr sz="4200" spc="95" dirty="0"/>
              <a:t>e</a:t>
            </a:r>
            <a:r>
              <a:rPr sz="4200" spc="90" dirty="0"/>
              <a:t>mmi</a:t>
            </a:r>
            <a:r>
              <a:rPr sz="4200" spc="95" dirty="0"/>
              <a:t>n</a:t>
            </a:r>
            <a:r>
              <a:rPr sz="4200" dirty="0"/>
              <a:t>g</a:t>
            </a:r>
            <a:endParaRPr sz="4200"/>
          </a:p>
        </p:txBody>
      </p:sp>
      <p:sp>
        <p:nvSpPr>
          <p:cNvPr id="3" name="object 3"/>
          <p:cNvSpPr txBox="1"/>
          <p:nvPr/>
        </p:nvSpPr>
        <p:spPr>
          <a:xfrm>
            <a:off x="818723" y="1907578"/>
            <a:ext cx="7127875" cy="2484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9403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Removal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of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affixes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(usually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suffixes)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to arrive at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a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base form that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may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or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may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not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necessarily constitute an actual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word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Continuum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from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very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conservative to</a:t>
            </a:r>
            <a:r>
              <a:rPr sz="20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very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liberal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modes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stemming</a:t>
            </a:r>
            <a:endParaRPr sz="20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6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3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60" dirty="0">
                <a:solidFill>
                  <a:srgbClr val="595959"/>
                </a:solidFill>
                <a:latin typeface="Times New Roman"/>
                <a:cs typeface="Times New Roman"/>
              </a:rPr>
              <a:t>Very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conservative</a:t>
            </a:r>
            <a:endParaRPr sz="2000">
              <a:latin typeface="Times New Roman"/>
              <a:cs typeface="Times New Roman"/>
            </a:endParaRPr>
          </a:p>
          <a:p>
            <a:pPr marL="232410">
              <a:lnSpc>
                <a:spcPct val="100000"/>
              </a:lnSpc>
              <a:spcBef>
                <a:spcPts val="60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Remove only plural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-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s</a:t>
            </a:r>
            <a:endParaRPr sz="18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64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3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60" dirty="0">
                <a:solidFill>
                  <a:srgbClr val="595959"/>
                </a:solidFill>
                <a:latin typeface="Times New Roman"/>
                <a:cs typeface="Times New Roman"/>
              </a:rPr>
              <a:t>Very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liberal</a:t>
            </a:r>
            <a:endParaRPr sz="2000">
              <a:latin typeface="Times New Roman"/>
              <a:cs typeface="Times New Roman"/>
            </a:endParaRPr>
          </a:p>
          <a:p>
            <a:pPr marL="232410">
              <a:lnSpc>
                <a:spcPct val="100000"/>
              </a:lnSpc>
              <a:spcBef>
                <a:spcPts val="60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Remove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all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recognized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prefixes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and 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suffixes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8850" y="4959350"/>
            <a:ext cx="3111500" cy="1181100"/>
          </a:xfrm>
          <a:prstGeom prst="rect">
            <a:avLst/>
          </a:prstGeom>
          <a:solidFill>
            <a:srgbClr val="DFE3E5">
              <a:alpha val="50199"/>
            </a:srgbClr>
          </a:solidFill>
          <a:ln w="12700">
            <a:solidFill>
              <a:srgbClr val="595959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88265" marR="650875">
              <a:lnSpc>
                <a:spcPct val="100299"/>
              </a:lnSpc>
              <a:spcBef>
                <a:spcPts val="165"/>
              </a:spcBef>
            </a:pPr>
            <a:r>
              <a:rPr sz="1800" i="1" spc="-5" dirty="0">
                <a:solidFill>
                  <a:srgbClr val="404040"/>
                </a:solidFill>
                <a:latin typeface="Times New Roman"/>
                <a:cs typeface="Times New Roman"/>
              </a:rPr>
              <a:t>for example </a:t>
            </a:r>
            <a:r>
              <a:rPr sz="1800" i="1" spc="-10" dirty="0">
                <a:solidFill>
                  <a:srgbClr val="404040"/>
                </a:solidFill>
                <a:latin typeface="Times New Roman"/>
                <a:cs typeface="Times New Roman"/>
              </a:rPr>
              <a:t>compressed </a:t>
            </a:r>
            <a:r>
              <a:rPr sz="1800" i="1" spc="-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i="1" dirty="0">
                <a:solidFill>
                  <a:srgbClr val="404040"/>
                </a:solidFill>
                <a:latin typeface="Times New Roman"/>
                <a:cs typeface="Times New Roman"/>
              </a:rPr>
              <a:t>and </a:t>
            </a:r>
            <a:r>
              <a:rPr sz="1800" i="1" spc="-10" dirty="0">
                <a:solidFill>
                  <a:srgbClr val="404040"/>
                </a:solidFill>
                <a:latin typeface="Times New Roman"/>
                <a:cs typeface="Times New Roman"/>
              </a:rPr>
              <a:t>compression </a:t>
            </a:r>
            <a:r>
              <a:rPr sz="1800" i="1" spc="-25" dirty="0">
                <a:solidFill>
                  <a:srgbClr val="404040"/>
                </a:solidFill>
                <a:latin typeface="Times New Roman"/>
                <a:cs typeface="Times New Roman"/>
              </a:rPr>
              <a:t>are </a:t>
            </a:r>
            <a:r>
              <a:rPr sz="1800" i="1" spc="-5" dirty="0">
                <a:solidFill>
                  <a:srgbClr val="404040"/>
                </a:solidFill>
                <a:latin typeface="Times New Roman"/>
                <a:cs typeface="Times New Roman"/>
              </a:rPr>
              <a:t>both </a:t>
            </a:r>
            <a:r>
              <a:rPr sz="1800" i="1" spc="-434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404040"/>
                </a:solidFill>
                <a:latin typeface="Times New Roman"/>
                <a:cs typeface="Times New Roman"/>
              </a:rPr>
              <a:t>accepted </a:t>
            </a:r>
            <a:r>
              <a:rPr sz="1800" i="1" dirty="0">
                <a:solidFill>
                  <a:srgbClr val="404040"/>
                </a:solidFill>
                <a:latin typeface="Times New Roman"/>
                <a:cs typeface="Times New Roman"/>
              </a:rPr>
              <a:t>as </a:t>
            </a:r>
            <a:r>
              <a:rPr sz="1800" i="1" spc="-5" dirty="0">
                <a:solidFill>
                  <a:srgbClr val="404040"/>
                </a:solidFill>
                <a:latin typeface="Times New Roman"/>
                <a:cs typeface="Times New Roman"/>
              </a:rPr>
              <a:t>equivalent to </a:t>
            </a:r>
            <a:r>
              <a:rPr sz="1800" i="1" spc="-434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i="1" spc="-10" dirty="0">
                <a:solidFill>
                  <a:srgbClr val="404040"/>
                </a:solidFill>
                <a:latin typeface="Times New Roman"/>
                <a:cs typeface="Times New Roman"/>
              </a:rPr>
              <a:t>compress</a:t>
            </a:r>
            <a:r>
              <a:rPr sz="1800" spc="-10" dirty="0">
                <a:solidFill>
                  <a:srgbClr val="404040"/>
                </a:solidFill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19650" y="4959350"/>
            <a:ext cx="3098800" cy="1181100"/>
          </a:xfrm>
          <a:prstGeom prst="rect">
            <a:avLst/>
          </a:prstGeom>
          <a:solidFill>
            <a:srgbClr val="DFE3E5">
              <a:alpha val="50199"/>
            </a:srgbClr>
          </a:solidFill>
          <a:ln w="12700">
            <a:solidFill>
              <a:srgbClr val="595959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78740" marR="560705">
              <a:lnSpc>
                <a:spcPct val="101899"/>
              </a:lnSpc>
              <a:spcBef>
                <a:spcPts val="135"/>
              </a:spcBef>
            </a:pP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for 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exampl compress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and </a:t>
            </a:r>
            <a:r>
              <a:rPr sz="18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compress</a:t>
            </a:r>
            <a:r>
              <a:rPr sz="18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ar</a:t>
            </a:r>
            <a:r>
              <a:rPr sz="18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both</a:t>
            </a:r>
            <a:r>
              <a:rPr sz="18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accept</a:t>
            </a:r>
            <a:r>
              <a:rPr sz="18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04040"/>
                </a:solidFill>
                <a:latin typeface="Times New Roman"/>
                <a:cs typeface="Times New Roman"/>
              </a:rPr>
              <a:t>as </a:t>
            </a:r>
            <a:r>
              <a:rPr sz="1800" spc="-434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equival</a:t>
            </a:r>
            <a:r>
              <a:rPr sz="18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imes New Roman"/>
                <a:cs typeface="Times New Roman"/>
              </a:rPr>
              <a:t>to compress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229100" y="5359400"/>
            <a:ext cx="419100" cy="381000"/>
            <a:chOff x="4229100" y="5359400"/>
            <a:chExt cx="419100" cy="381000"/>
          </a:xfrm>
        </p:grpSpPr>
        <p:sp>
          <p:nvSpPr>
            <p:cNvPr id="7" name="object 7"/>
            <p:cNvSpPr/>
            <p:nvPr/>
          </p:nvSpPr>
          <p:spPr>
            <a:xfrm>
              <a:off x="4235450" y="5365750"/>
              <a:ext cx="406400" cy="368300"/>
            </a:xfrm>
            <a:custGeom>
              <a:avLst/>
              <a:gdLst/>
              <a:ahLst/>
              <a:cxnLst/>
              <a:rect l="l" t="t" r="r" b="b"/>
              <a:pathLst>
                <a:path w="406400" h="368300">
                  <a:moveTo>
                    <a:pt x="314325" y="0"/>
                  </a:moveTo>
                  <a:lnTo>
                    <a:pt x="314325" y="92075"/>
                  </a:lnTo>
                  <a:lnTo>
                    <a:pt x="0" y="92075"/>
                  </a:lnTo>
                  <a:lnTo>
                    <a:pt x="0" y="276224"/>
                  </a:lnTo>
                  <a:lnTo>
                    <a:pt x="314325" y="276224"/>
                  </a:lnTo>
                  <a:lnTo>
                    <a:pt x="314325" y="368300"/>
                  </a:lnTo>
                  <a:lnTo>
                    <a:pt x="406400" y="184150"/>
                  </a:lnTo>
                  <a:lnTo>
                    <a:pt x="314325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35450" y="5365750"/>
              <a:ext cx="406400" cy="368300"/>
            </a:xfrm>
            <a:custGeom>
              <a:avLst/>
              <a:gdLst/>
              <a:ahLst/>
              <a:cxnLst/>
              <a:rect l="l" t="t" r="r" b="b"/>
              <a:pathLst>
                <a:path w="406400" h="368300">
                  <a:moveTo>
                    <a:pt x="0" y="92075"/>
                  </a:moveTo>
                  <a:lnTo>
                    <a:pt x="314325" y="92075"/>
                  </a:lnTo>
                  <a:lnTo>
                    <a:pt x="314325" y="0"/>
                  </a:lnTo>
                  <a:lnTo>
                    <a:pt x="406400" y="184150"/>
                  </a:lnTo>
                  <a:lnTo>
                    <a:pt x="314325" y="368300"/>
                  </a:lnTo>
                  <a:lnTo>
                    <a:pt x="314325" y="276224"/>
                  </a:lnTo>
                  <a:lnTo>
                    <a:pt x="0" y="276224"/>
                  </a:lnTo>
                  <a:lnTo>
                    <a:pt x="0" y="92075"/>
                  </a:lnTo>
                  <a:close/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/>
              <a:t>2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89584"/>
            <a:ext cx="355092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80" dirty="0"/>
              <a:t>Porter</a:t>
            </a:r>
            <a:r>
              <a:rPr sz="4200" spc="110" dirty="0"/>
              <a:t> </a:t>
            </a:r>
            <a:r>
              <a:rPr sz="4200" spc="80" dirty="0"/>
              <a:t>Stemmer</a:t>
            </a:r>
            <a:endParaRPr sz="4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/>
              <a:t>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2555" y="1697230"/>
            <a:ext cx="7005320" cy="3972560"/>
          </a:xfrm>
          <a:prstGeom prst="rect">
            <a:avLst/>
          </a:prstGeom>
        </p:spPr>
        <p:txBody>
          <a:bodyPr vert="horz" wrap="square" lIns="0" tIns="208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4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Popular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stemmer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based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on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work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done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by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Martin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Porter</a:t>
            </a:r>
            <a:endParaRPr sz="2200">
              <a:latin typeface="Times New Roman"/>
              <a:cs typeface="Times New Roman"/>
            </a:endParaRPr>
          </a:p>
          <a:p>
            <a:pPr marL="49530">
              <a:lnSpc>
                <a:spcPts val="2130"/>
              </a:lnSpc>
              <a:spcBef>
                <a:spcPts val="126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15" dirty="0">
                <a:solidFill>
                  <a:srgbClr val="595959"/>
                </a:solidFill>
                <a:latin typeface="Times New Roman"/>
                <a:cs typeface="Times New Roman"/>
              </a:rPr>
              <a:t>Porter,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M.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75" dirty="0">
                <a:solidFill>
                  <a:srgbClr val="595959"/>
                </a:solidFill>
                <a:latin typeface="Times New Roman"/>
                <a:cs typeface="Times New Roman"/>
              </a:rPr>
              <a:t>F.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(1980).</a:t>
            </a:r>
            <a:r>
              <a:rPr sz="1800" spc="-9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An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algorithm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for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suffix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stripping.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15" dirty="0">
                <a:solidFill>
                  <a:srgbClr val="595959"/>
                </a:solidFill>
                <a:latin typeface="Times New Roman"/>
                <a:cs typeface="Times New Roman"/>
              </a:rPr>
              <a:t>Program</a:t>
            </a:r>
            <a:r>
              <a:rPr sz="1800" i="1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14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(3),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pp.</a:t>
            </a:r>
            <a:endParaRPr sz="1800">
              <a:latin typeface="Times New Roman"/>
              <a:cs typeface="Times New Roman"/>
            </a:endParaRPr>
          </a:p>
          <a:p>
            <a:pPr marL="186690">
              <a:lnSpc>
                <a:spcPts val="2130"/>
              </a:lnSpc>
            </a:pP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130–137.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sz="2200" spc="-65" dirty="0">
                <a:solidFill>
                  <a:srgbClr val="595959"/>
                </a:solidFill>
                <a:latin typeface="Times New Roman"/>
                <a:cs typeface="Times New Roman"/>
              </a:rPr>
              <a:t>Very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liberal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step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stemmer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with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five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steps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applied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in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sequence</a:t>
            </a:r>
            <a:endParaRPr sz="22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116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See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example rules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on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next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slide.</a:t>
            </a:r>
            <a:endParaRPr sz="1800">
              <a:latin typeface="Times New Roman"/>
              <a:cs typeface="Times New Roman"/>
            </a:endParaRPr>
          </a:p>
          <a:p>
            <a:pPr marL="12700" marR="2508250">
              <a:lnSpc>
                <a:spcPct val="143900"/>
              </a:lnSpc>
              <a:spcBef>
                <a:spcPts val="8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Probably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most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widely used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stemmer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Does</a:t>
            </a:r>
            <a:r>
              <a:rPr sz="22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not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require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lexicon</a:t>
            </a:r>
            <a:endParaRPr sz="2200">
              <a:latin typeface="Times New Roman"/>
              <a:cs typeface="Times New Roman"/>
            </a:endParaRPr>
          </a:p>
          <a:p>
            <a:pPr marL="12700" marR="318135">
              <a:lnSpc>
                <a:spcPts val="2600"/>
              </a:lnSpc>
              <a:spcBef>
                <a:spcPts val="138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Open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source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software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available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for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almost</a:t>
            </a:r>
            <a:r>
              <a:rPr sz="2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all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programming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languages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89584"/>
            <a:ext cx="221742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100" dirty="0"/>
              <a:t>Ov</a:t>
            </a:r>
            <a:r>
              <a:rPr sz="4200" spc="95" dirty="0"/>
              <a:t>e</a:t>
            </a:r>
            <a:r>
              <a:rPr sz="4200" spc="100" dirty="0"/>
              <a:t>rv</a:t>
            </a:r>
            <a:r>
              <a:rPr sz="4200" spc="95" dirty="0"/>
              <a:t>ie</a:t>
            </a:r>
            <a:r>
              <a:rPr sz="4200" dirty="0"/>
              <a:t>w</a:t>
            </a:r>
            <a:endParaRPr sz="4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85608" y="1932004"/>
            <a:ext cx="7422515" cy="402590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48260">
              <a:lnSpc>
                <a:spcPct val="102299"/>
              </a:lnSpc>
              <a:spcBef>
                <a:spcPts val="4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Regular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expressions (a.k.a.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regex,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regexp,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or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RE)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are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essentially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a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30" dirty="0">
                <a:solidFill>
                  <a:srgbClr val="595959"/>
                </a:solidFill>
                <a:latin typeface="Times New Roman"/>
                <a:cs typeface="Times New Roman"/>
              </a:rPr>
              <a:t>tiny,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highly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specialized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programming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language.</a:t>
            </a:r>
            <a:endParaRPr sz="22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116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Embedded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inside Python,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Perl,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Java,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php,</a:t>
            </a:r>
            <a:r>
              <a:rPr sz="20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and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other languages</a:t>
            </a:r>
            <a:endParaRPr sz="2000">
              <a:latin typeface="Times New Roman"/>
              <a:cs typeface="Times New Roman"/>
            </a:endParaRPr>
          </a:p>
          <a:p>
            <a:pPr marL="12700" marR="5080">
              <a:lnSpc>
                <a:spcPts val="2600"/>
              </a:lnSpc>
              <a:spcBef>
                <a:spcPts val="1320"/>
              </a:spcBef>
            </a:pPr>
            <a:r>
              <a:rPr sz="2200" spc="-75" dirty="0">
                <a:solidFill>
                  <a:srgbClr val="595959"/>
                </a:solidFill>
                <a:latin typeface="Times New Roman"/>
                <a:cs typeface="Times New Roman"/>
              </a:rPr>
              <a:t>You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can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use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this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little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language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to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specify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the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rules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for a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pattern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to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match any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set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of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possible strings.</a:t>
            </a:r>
            <a:endParaRPr sz="22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118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Sentences, e-mail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addresses, ads, dialogs,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etc.</a:t>
            </a:r>
            <a:endParaRPr sz="2000">
              <a:latin typeface="Times New Roman"/>
              <a:cs typeface="Times New Roman"/>
            </a:endParaRPr>
          </a:p>
          <a:p>
            <a:pPr marL="12700" marR="186055">
              <a:lnSpc>
                <a:spcPts val="2600"/>
              </a:lnSpc>
              <a:spcBef>
                <a:spcPts val="132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“Does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this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string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match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pattern?”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or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“Is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there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a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match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for the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pattern anywhere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in this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string?”</a:t>
            </a:r>
            <a:endParaRPr sz="2200">
              <a:latin typeface="Times New Roman"/>
              <a:cs typeface="Times New Roman"/>
            </a:endParaRPr>
          </a:p>
          <a:p>
            <a:pPr marL="12700" marR="330835">
              <a:lnSpc>
                <a:spcPct val="100000"/>
              </a:lnSpc>
              <a:spcBef>
                <a:spcPts val="1180"/>
              </a:spcBef>
            </a:pP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Regular expressions can also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be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used as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a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language generator; regular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expression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languages are the first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in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the Chomsky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595959"/>
                </a:solidFill>
                <a:latin typeface="Times New Roman"/>
                <a:cs typeface="Times New Roman"/>
              </a:rPr>
              <a:t>hierarchy.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7987" y="1035303"/>
            <a:ext cx="68707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85" dirty="0"/>
              <a:t>Examples</a:t>
            </a:r>
            <a:r>
              <a:rPr spc="190" dirty="0"/>
              <a:t> </a:t>
            </a:r>
            <a:r>
              <a:rPr spc="50" dirty="0"/>
              <a:t>of</a:t>
            </a:r>
            <a:r>
              <a:rPr spc="180" dirty="0"/>
              <a:t> </a:t>
            </a:r>
            <a:r>
              <a:rPr spc="80" dirty="0"/>
              <a:t>Porter</a:t>
            </a:r>
            <a:r>
              <a:rPr spc="190" dirty="0"/>
              <a:t> </a:t>
            </a:r>
            <a:r>
              <a:rPr spc="80" dirty="0"/>
              <a:t>Stemmer</a:t>
            </a:r>
            <a:r>
              <a:rPr spc="190" dirty="0"/>
              <a:t> </a:t>
            </a:r>
            <a:r>
              <a:rPr spc="75" dirty="0"/>
              <a:t>Rules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/>
              <a:t>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1979" y="1999471"/>
            <a:ext cx="3131185" cy="739140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R="2343150" algn="ctr">
              <a:lnSpc>
                <a:spcPct val="100000"/>
              </a:lnSpc>
              <a:spcBef>
                <a:spcPts val="655"/>
              </a:spcBef>
            </a:pP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Step</a:t>
            </a:r>
            <a:r>
              <a:rPr sz="2000" spc="-7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1a</a:t>
            </a:r>
            <a:endParaRPr sz="2000">
              <a:latin typeface="Times New Roman"/>
              <a:cs typeface="Times New Roman"/>
            </a:endParaRPr>
          </a:p>
          <a:p>
            <a:pPr marL="456565" algn="ctr">
              <a:lnSpc>
                <a:spcPct val="100000"/>
              </a:lnSpc>
              <a:spcBef>
                <a:spcPts val="500"/>
              </a:spcBef>
            </a:pP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sses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350" dirty="0">
                <a:solidFill>
                  <a:srgbClr val="595959"/>
                </a:solidFill>
                <a:latin typeface="Symbol"/>
                <a:cs typeface="Symbol"/>
              </a:rPr>
              <a:t>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ss  </a:t>
            </a:r>
            <a:r>
              <a:rPr sz="1800" spc="-5" dirty="0">
                <a:solidFill>
                  <a:srgbClr val="6AA84F"/>
                </a:solidFill>
                <a:latin typeface="Times New Roman"/>
                <a:cs typeface="Times New Roman"/>
              </a:rPr>
              <a:t>caresses </a:t>
            </a:r>
            <a:r>
              <a:rPr sz="1800" spc="350" dirty="0">
                <a:solidFill>
                  <a:srgbClr val="6AA84F"/>
                </a:solidFill>
                <a:latin typeface="Symbol"/>
                <a:cs typeface="Symbol"/>
              </a:rPr>
              <a:t></a:t>
            </a:r>
            <a:r>
              <a:rPr sz="1800" spc="-5" dirty="0">
                <a:solidFill>
                  <a:srgbClr val="6AA84F"/>
                </a:solidFill>
                <a:latin typeface="Times New Roman"/>
                <a:cs typeface="Times New Roman"/>
              </a:rPr>
              <a:t> caress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36453" y="2712647"/>
            <a:ext cx="156908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5725">
              <a:lnSpc>
                <a:spcPct val="120400"/>
              </a:lnSpc>
              <a:spcBef>
                <a:spcPts val="100"/>
              </a:spcBef>
            </a:pPr>
            <a:r>
              <a:rPr sz="1800" spc="-5" dirty="0">
                <a:solidFill>
                  <a:srgbClr val="6AA84F"/>
                </a:solidFill>
                <a:latin typeface="Times New Roman"/>
                <a:cs typeface="Times New Roman"/>
              </a:rPr>
              <a:t>ponies </a:t>
            </a:r>
            <a:r>
              <a:rPr sz="1800" spc="350" dirty="0">
                <a:solidFill>
                  <a:srgbClr val="6AA84F"/>
                </a:solidFill>
                <a:latin typeface="Symbol"/>
                <a:cs typeface="Symbol"/>
              </a:rPr>
              <a:t></a:t>
            </a:r>
            <a:r>
              <a:rPr sz="1800" spc="350" dirty="0">
                <a:solidFill>
                  <a:srgbClr val="6AA84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AA84F"/>
                </a:solidFill>
                <a:latin typeface="Times New Roman"/>
                <a:cs typeface="Times New Roman"/>
              </a:rPr>
              <a:t>poni </a:t>
            </a:r>
            <a:r>
              <a:rPr sz="1800" spc="5" dirty="0">
                <a:solidFill>
                  <a:srgbClr val="6AA84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AA84F"/>
                </a:solidFill>
                <a:latin typeface="Times New Roman"/>
                <a:cs typeface="Times New Roman"/>
              </a:rPr>
              <a:t>caress </a:t>
            </a:r>
            <a:r>
              <a:rPr sz="1800" spc="350" dirty="0">
                <a:solidFill>
                  <a:srgbClr val="6AA84F"/>
                </a:solidFill>
                <a:latin typeface="Symbol"/>
                <a:cs typeface="Symbol"/>
              </a:rPr>
              <a:t></a:t>
            </a:r>
            <a:r>
              <a:rPr sz="1800" spc="350" dirty="0">
                <a:solidFill>
                  <a:srgbClr val="6AA84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AA84F"/>
                </a:solidFill>
                <a:latin typeface="Times New Roman"/>
                <a:cs typeface="Times New Roman"/>
              </a:rPr>
              <a:t>caress </a:t>
            </a:r>
            <a:r>
              <a:rPr sz="1800" spc="-434" dirty="0">
                <a:solidFill>
                  <a:srgbClr val="6AA84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AA84F"/>
                </a:solidFill>
                <a:latin typeface="Times New Roman"/>
                <a:cs typeface="Times New Roman"/>
              </a:rPr>
              <a:t>cats</a:t>
            </a:r>
            <a:r>
              <a:rPr sz="1800" spc="-10" dirty="0">
                <a:solidFill>
                  <a:srgbClr val="6AA84F"/>
                </a:solidFill>
                <a:latin typeface="Times New Roman"/>
                <a:cs typeface="Times New Roman"/>
              </a:rPr>
              <a:t> </a:t>
            </a:r>
            <a:r>
              <a:rPr sz="1800" spc="350" dirty="0">
                <a:solidFill>
                  <a:srgbClr val="6AA84F"/>
                </a:solidFill>
                <a:latin typeface="Symbol"/>
                <a:cs typeface="Symbol"/>
              </a:rPr>
              <a:t></a:t>
            </a:r>
            <a:r>
              <a:rPr sz="1800" spc="-10" dirty="0">
                <a:solidFill>
                  <a:srgbClr val="6AA84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AA84F"/>
                </a:solidFill>
                <a:latin typeface="Times New Roman"/>
                <a:cs typeface="Times New Roman"/>
              </a:rPr>
              <a:t>cat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1979" y="2712647"/>
            <a:ext cx="1177925" cy="1376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algn="just">
              <a:lnSpc>
                <a:spcPct val="120400"/>
              </a:lnSpc>
              <a:spcBef>
                <a:spcPts val="100"/>
              </a:spcBef>
            </a:pP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ies</a:t>
            </a:r>
            <a:r>
              <a:rPr sz="1800" spc="-4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350" dirty="0">
                <a:solidFill>
                  <a:srgbClr val="595959"/>
                </a:solidFill>
                <a:latin typeface="Symbol"/>
                <a:cs typeface="Symbol"/>
              </a:rPr>
              <a:t></a:t>
            </a:r>
            <a:r>
              <a:rPr sz="1800" spc="-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i </a:t>
            </a:r>
            <a:r>
              <a:rPr sz="1800" spc="-44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ss</a:t>
            </a:r>
            <a:r>
              <a:rPr sz="1800" spc="-5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350" dirty="0">
                <a:solidFill>
                  <a:srgbClr val="595959"/>
                </a:solidFill>
                <a:latin typeface="Symbol"/>
                <a:cs typeface="Symbol"/>
              </a:rPr>
              <a:t></a:t>
            </a:r>
            <a:r>
              <a:rPr sz="1800" spc="-5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ss </a:t>
            </a:r>
            <a:r>
              <a:rPr sz="1800" spc="-44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s</a:t>
            </a:r>
            <a:r>
              <a:rPr sz="1800" spc="-3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350" dirty="0">
                <a:solidFill>
                  <a:srgbClr val="595959"/>
                </a:solidFill>
                <a:latin typeface="Symbol"/>
                <a:cs typeface="Symbol"/>
              </a:rPr>
              <a:t></a:t>
            </a:r>
            <a:r>
              <a:rPr sz="1800" spc="-2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ø</a:t>
            </a:r>
            <a:endParaRPr sz="18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439"/>
              </a:spcBef>
            </a:pP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Step</a:t>
            </a:r>
            <a:r>
              <a:rPr sz="2000" spc="-2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1b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9178" y="4114727"/>
            <a:ext cx="1266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(*v*)ing</a:t>
            </a:r>
            <a:r>
              <a:rPr sz="1800" spc="-3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350" dirty="0">
                <a:solidFill>
                  <a:srgbClr val="595959"/>
                </a:solidFill>
                <a:latin typeface="Symbol"/>
                <a:cs typeface="Symbol"/>
              </a:rPr>
              <a:t></a:t>
            </a:r>
            <a:r>
              <a:rPr sz="1800" spc="-3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ø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36478" y="4058847"/>
            <a:ext cx="187960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55575">
              <a:lnSpc>
                <a:spcPct val="120400"/>
              </a:lnSpc>
              <a:spcBef>
                <a:spcPts val="100"/>
              </a:spcBef>
            </a:pPr>
            <a:r>
              <a:rPr sz="1800" spc="-5" dirty="0">
                <a:solidFill>
                  <a:srgbClr val="6AA84F"/>
                </a:solidFill>
                <a:latin typeface="Times New Roman"/>
                <a:cs typeface="Times New Roman"/>
              </a:rPr>
              <a:t>walking </a:t>
            </a:r>
            <a:r>
              <a:rPr sz="1800" spc="350" dirty="0">
                <a:solidFill>
                  <a:srgbClr val="6AA84F"/>
                </a:solidFill>
                <a:latin typeface="Symbol"/>
                <a:cs typeface="Symbol"/>
              </a:rPr>
              <a:t></a:t>
            </a:r>
            <a:r>
              <a:rPr sz="1800" spc="350" dirty="0">
                <a:solidFill>
                  <a:srgbClr val="6AA84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6AA84F"/>
                </a:solidFill>
                <a:latin typeface="Times New Roman"/>
                <a:cs typeface="Times New Roman"/>
              </a:rPr>
              <a:t>walk </a:t>
            </a:r>
            <a:r>
              <a:rPr sz="1800" spc="5" dirty="0">
                <a:solidFill>
                  <a:srgbClr val="6AA84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AA84F"/>
                </a:solidFill>
                <a:latin typeface="Times New Roman"/>
                <a:cs typeface="Times New Roman"/>
              </a:rPr>
              <a:t>sing </a:t>
            </a:r>
            <a:r>
              <a:rPr sz="1800" spc="350" dirty="0">
                <a:solidFill>
                  <a:srgbClr val="6AA84F"/>
                </a:solidFill>
                <a:latin typeface="Symbol"/>
                <a:cs typeface="Symbol"/>
              </a:rPr>
              <a:t></a:t>
            </a:r>
            <a:r>
              <a:rPr sz="1800" spc="350" dirty="0">
                <a:solidFill>
                  <a:srgbClr val="6AA84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AA84F"/>
                </a:solidFill>
                <a:latin typeface="Times New Roman"/>
                <a:cs typeface="Times New Roman"/>
              </a:rPr>
              <a:t>sing </a:t>
            </a:r>
            <a:r>
              <a:rPr sz="1800" dirty="0">
                <a:solidFill>
                  <a:srgbClr val="6AA84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AA84F"/>
                </a:solidFill>
                <a:latin typeface="Times New Roman"/>
                <a:cs typeface="Times New Roman"/>
              </a:rPr>
              <a:t>plastered</a:t>
            </a:r>
            <a:r>
              <a:rPr sz="1800" spc="-15" dirty="0">
                <a:solidFill>
                  <a:srgbClr val="6AA84F"/>
                </a:solidFill>
                <a:latin typeface="Times New Roman"/>
                <a:cs typeface="Times New Roman"/>
              </a:rPr>
              <a:t> </a:t>
            </a:r>
            <a:r>
              <a:rPr sz="1800" spc="350" dirty="0">
                <a:solidFill>
                  <a:srgbClr val="6AA84F"/>
                </a:solidFill>
                <a:latin typeface="Symbol"/>
                <a:cs typeface="Symbol"/>
              </a:rPr>
              <a:t></a:t>
            </a:r>
            <a:r>
              <a:rPr sz="1800" spc="-20" dirty="0">
                <a:solidFill>
                  <a:srgbClr val="6AA84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AA84F"/>
                </a:solidFill>
                <a:latin typeface="Times New Roman"/>
                <a:cs typeface="Times New Roman"/>
              </a:rPr>
              <a:t>plaster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9178" y="4719247"/>
            <a:ext cx="1190625" cy="68580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(*v*)ed</a:t>
            </a:r>
            <a:r>
              <a:rPr sz="1800" spc="-4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350" dirty="0">
                <a:solidFill>
                  <a:srgbClr val="595959"/>
                </a:solidFill>
                <a:latin typeface="Symbol"/>
                <a:cs typeface="Symbol"/>
              </a:rPr>
              <a:t></a:t>
            </a:r>
            <a:r>
              <a:rPr sz="1800" spc="-5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ø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…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32055" y="2043777"/>
            <a:ext cx="3594100" cy="3368040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Step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2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(for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long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stems)</a:t>
            </a:r>
            <a:endParaRPr sz="2000">
              <a:latin typeface="Times New Roman"/>
              <a:cs typeface="Times New Roman"/>
            </a:endParaRPr>
          </a:p>
          <a:p>
            <a:pPr marL="469900" marR="5080">
              <a:lnSpc>
                <a:spcPct val="120400"/>
              </a:lnSpc>
              <a:spcBef>
                <a:spcPts val="60"/>
              </a:spcBef>
              <a:tabLst>
                <a:tab pos="1869439" algn="l"/>
              </a:tabLst>
            </a:pP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ational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350" dirty="0">
                <a:solidFill>
                  <a:srgbClr val="595959"/>
                </a:solidFill>
                <a:latin typeface="Symbol"/>
                <a:cs typeface="Symbol"/>
              </a:rPr>
              <a:t>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ate	</a:t>
            </a:r>
            <a:r>
              <a:rPr sz="1800" spc="-5" dirty="0">
                <a:solidFill>
                  <a:srgbClr val="6AA84F"/>
                </a:solidFill>
                <a:latin typeface="Times New Roman"/>
                <a:cs typeface="Times New Roman"/>
              </a:rPr>
              <a:t>relational</a:t>
            </a:r>
            <a:r>
              <a:rPr sz="1800" spc="-20" dirty="0">
                <a:solidFill>
                  <a:srgbClr val="6AA84F"/>
                </a:solidFill>
                <a:latin typeface="Times New Roman"/>
                <a:cs typeface="Times New Roman"/>
              </a:rPr>
              <a:t> </a:t>
            </a:r>
            <a:r>
              <a:rPr sz="1800" spc="350" dirty="0">
                <a:solidFill>
                  <a:srgbClr val="6AA84F"/>
                </a:solidFill>
                <a:latin typeface="Symbol"/>
                <a:cs typeface="Symbol"/>
              </a:rPr>
              <a:t></a:t>
            </a:r>
            <a:r>
              <a:rPr sz="1800" spc="-25" dirty="0">
                <a:solidFill>
                  <a:srgbClr val="6AA84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AA84F"/>
                </a:solidFill>
                <a:latin typeface="Times New Roman"/>
                <a:cs typeface="Times New Roman"/>
              </a:rPr>
              <a:t>relate </a:t>
            </a:r>
            <a:r>
              <a:rPr sz="1800" spc="-434" dirty="0">
                <a:solidFill>
                  <a:srgbClr val="6AA84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izer </a:t>
            </a:r>
            <a:r>
              <a:rPr sz="1800" spc="350" dirty="0">
                <a:solidFill>
                  <a:srgbClr val="595959"/>
                </a:solidFill>
                <a:latin typeface="Symbol"/>
                <a:cs typeface="Symbol"/>
              </a:rPr>
              <a:t></a:t>
            </a:r>
            <a:r>
              <a:rPr sz="1800" spc="35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ize </a:t>
            </a:r>
            <a:r>
              <a:rPr sz="1800" spc="-5" dirty="0">
                <a:solidFill>
                  <a:srgbClr val="6AA84F"/>
                </a:solidFill>
                <a:latin typeface="Times New Roman"/>
                <a:cs typeface="Times New Roman"/>
              </a:rPr>
              <a:t>digitizer </a:t>
            </a:r>
            <a:r>
              <a:rPr sz="1800" spc="350" dirty="0">
                <a:solidFill>
                  <a:srgbClr val="6AA84F"/>
                </a:solidFill>
                <a:latin typeface="Symbol"/>
                <a:cs typeface="Symbol"/>
              </a:rPr>
              <a:t></a:t>
            </a:r>
            <a:r>
              <a:rPr sz="1800" spc="350" dirty="0">
                <a:solidFill>
                  <a:srgbClr val="6AA84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AA84F"/>
                </a:solidFill>
                <a:latin typeface="Times New Roman"/>
                <a:cs typeface="Times New Roman"/>
              </a:rPr>
              <a:t>digitize </a:t>
            </a:r>
            <a:r>
              <a:rPr sz="1800" dirty="0">
                <a:solidFill>
                  <a:srgbClr val="6AA84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ator </a:t>
            </a:r>
            <a:r>
              <a:rPr sz="1800" spc="350" dirty="0">
                <a:solidFill>
                  <a:srgbClr val="595959"/>
                </a:solidFill>
                <a:latin typeface="Symbol"/>
                <a:cs typeface="Symbol"/>
              </a:rPr>
              <a:t>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ate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AA84F"/>
                </a:solidFill>
                <a:latin typeface="Times New Roman"/>
                <a:cs typeface="Times New Roman"/>
              </a:rPr>
              <a:t>operator</a:t>
            </a:r>
            <a:r>
              <a:rPr sz="1800" spc="5" dirty="0">
                <a:solidFill>
                  <a:srgbClr val="6AA84F"/>
                </a:solidFill>
                <a:latin typeface="Times New Roman"/>
                <a:cs typeface="Times New Roman"/>
              </a:rPr>
              <a:t> </a:t>
            </a:r>
            <a:r>
              <a:rPr sz="1800" spc="350" dirty="0">
                <a:solidFill>
                  <a:srgbClr val="6AA84F"/>
                </a:solidFill>
                <a:latin typeface="Symbol"/>
                <a:cs typeface="Symbol"/>
              </a:rPr>
              <a:t></a:t>
            </a:r>
            <a:r>
              <a:rPr sz="1800" spc="-5" dirty="0">
                <a:solidFill>
                  <a:srgbClr val="6AA84F"/>
                </a:solidFill>
                <a:latin typeface="Times New Roman"/>
                <a:cs typeface="Times New Roman"/>
              </a:rPr>
              <a:t> operate</a:t>
            </a:r>
            <a:endParaRPr sz="18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340"/>
              </a:spcBef>
            </a:pPr>
            <a:r>
              <a:rPr sz="1600" dirty="0">
                <a:solidFill>
                  <a:srgbClr val="595959"/>
                </a:solidFill>
                <a:latin typeface="Times New Roman"/>
                <a:cs typeface="Times New Roman"/>
              </a:rPr>
              <a:t>…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Step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3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(for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longer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stems)</a:t>
            </a:r>
            <a:endParaRPr sz="2000">
              <a:latin typeface="Times New Roman"/>
              <a:cs typeface="Times New Roman"/>
            </a:endParaRPr>
          </a:p>
          <a:p>
            <a:pPr marL="469900" marR="353695">
              <a:lnSpc>
                <a:spcPts val="2600"/>
              </a:lnSpc>
              <a:spcBef>
                <a:spcPts val="120"/>
              </a:spcBef>
              <a:tabLst>
                <a:tab pos="1418590" algn="l"/>
              </a:tabLst>
            </a:pP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al </a:t>
            </a:r>
            <a:r>
              <a:rPr sz="1800" spc="350" dirty="0">
                <a:solidFill>
                  <a:srgbClr val="595959"/>
                </a:solidFill>
                <a:latin typeface="Symbol"/>
                <a:cs typeface="Symbol"/>
              </a:rPr>
              <a:t>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ø	</a:t>
            </a:r>
            <a:r>
              <a:rPr sz="1800" spc="-5" dirty="0">
                <a:solidFill>
                  <a:srgbClr val="6AA84F"/>
                </a:solidFill>
                <a:latin typeface="Times New Roman"/>
                <a:cs typeface="Times New Roman"/>
              </a:rPr>
              <a:t>revival </a:t>
            </a:r>
            <a:r>
              <a:rPr sz="1800" spc="350" dirty="0">
                <a:solidFill>
                  <a:srgbClr val="6AA84F"/>
                </a:solidFill>
                <a:latin typeface="Symbol"/>
                <a:cs typeface="Symbol"/>
              </a:rPr>
              <a:t></a:t>
            </a:r>
            <a:r>
              <a:rPr sz="1800" spc="350" dirty="0">
                <a:solidFill>
                  <a:srgbClr val="6AA84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AA84F"/>
                </a:solidFill>
                <a:latin typeface="Times New Roman"/>
                <a:cs typeface="Times New Roman"/>
              </a:rPr>
              <a:t>reviv </a:t>
            </a:r>
            <a:r>
              <a:rPr sz="1800" dirty="0">
                <a:solidFill>
                  <a:srgbClr val="6AA84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able </a:t>
            </a:r>
            <a:r>
              <a:rPr sz="1800" spc="350" dirty="0">
                <a:solidFill>
                  <a:srgbClr val="595959"/>
                </a:solidFill>
                <a:latin typeface="Symbol"/>
                <a:cs typeface="Symbol"/>
              </a:rPr>
              <a:t>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ø</a:t>
            </a:r>
            <a:r>
              <a:rPr sz="1800" spc="44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AA84F"/>
                </a:solidFill>
                <a:latin typeface="Times New Roman"/>
                <a:cs typeface="Times New Roman"/>
              </a:rPr>
              <a:t>adjustable </a:t>
            </a:r>
            <a:r>
              <a:rPr sz="1800" spc="350" dirty="0">
                <a:solidFill>
                  <a:srgbClr val="6AA84F"/>
                </a:solidFill>
                <a:latin typeface="Symbol"/>
                <a:cs typeface="Symbol"/>
              </a:rPr>
              <a:t></a:t>
            </a:r>
            <a:r>
              <a:rPr sz="1800" spc="-10" dirty="0">
                <a:solidFill>
                  <a:srgbClr val="6AA84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AA84F"/>
                </a:solidFill>
                <a:latin typeface="Times New Roman"/>
                <a:cs typeface="Times New Roman"/>
              </a:rPr>
              <a:t>adjust </a:t>
            </a:r>
            <a:r>
              <a:rPr sz="1800" spc="-434" dirty="0">
                <a:solidFill>
                  <a:srgbClr val="6AA84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ate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350" dirty="0">
                <a:solidFill>
                  <a:srgbClr val="595959"/>
                </a:solidFill>
                <a:latin typeface="Symbol"/>
                <a:cs typeface="Symbol"/>
              </a:rPr>
              <a:t>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ø	</a:t>
            </a:r>
            <a:r>
              <a:rPr sz="1800" spc="-5" dirty="0">
                <a:solidFill>
                  <a:srgbClr val="6AA84F"/>
                </a:solidFill>
                <a:latin typeface="Times New Roman"/>
                <a:cs typeface="Times New Roman"/>
              </a:rPr>
              <a:t>activate</a:t>
            </a:r>
            <a:r>
              <a:rPr sz="1800" spc="-10" dirty="0">
                <a:solidFill>
                  <a:srgbClr val="6AA84F"/>
                </a:solidFill>
                <a:latin typeface="Times New Roman"/>
                <a:cs typeface="Times New Roman"/>
              </a:rPr>
              <a:t> </a:t>
            </a:r>
            <a:r>
              <a:rPr sz="1800" spc="350" dirty="0">
                <a:solidFill>
                  <a:srgbClr val="6AA84F"/>
                </a:solidFill>
                <a:latin typeface="Symbol"/>
                <a:cs typeface="Symbol"/>
              </a:rPr>
              <a:t></a:t>
            </a:r>
            <a:r>
              <a:rPr sz="1800" spc="-10" dirty="0">
                <a:solidFill>
                  <a:srgbClr val="6AA84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6AA84F"/>
                </a:solidFill>
                <a:latin typeface="Times New Roman"/>
                <a:cs typeface="Times New Roman"/>
              </a:rPr>
              <a:t>activ</a:t>
            </a:r>
            <a:endParaRPr sz="18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280"/>
              </a:spcBef>
            </a:pP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…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1042" y="5631798"/>
            <a:ext cx="3740150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Where</a:t>
            </a:r>
            <a:r>
              <a:rPr sz="18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*v*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is</a:t>
            </a:r>
            <a:r>
              <a:rPr sz="18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18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occurrence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any</a:t>
            </a:r>
            <a:r>
              <a:rPr sz="18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verb</a:t>
            </a:r>
            <a:endParaRPr sz="1800">
              <a:latin typeface="Times New Roman"/>
              <a:cs typeface="Times New Roman"/>
            </a:endParaRPr>
          </a:p>
          <a:p>
            <a:pPr marL="278130">
              <a:lnSpc>
                <a:spcPct val="100000"/>
              </a:lnSpc>
              <a:spcBef>
                <a:spcPts val="1205"/>
              </a:spcBef>
            </a:pP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From</a:t>
            </a:r>
            <a:r>
              <a:rPr sz="1400" spc="-2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595959"/>
                </a:solidFill>
                <a:latin typeface="Times New Roman"/>
                <a:cs typeface="Times New Roman"/>
              </a:rPr>
              <a:t>Dan</a:t>
            </a:r>
            <a:r>
              <a:rPr sz="14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595959"/>
                </a:solidFill>
                <a:latin typeface="Times New Roman"/>
                <a:cs typeface="Times New Roman"/>
              </a:rPr>
              <a:t>Jurafsky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89584"/>
            <a:ext cx="3402329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85" dirty="0"/>
              <a:t>Lemmatization</a:t>
            </a:r>
            <a:endParaRPr sz="4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/>
              <a:t>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8723" y="1927134"/>
            <a:ext cx="7123430" cy="311150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Removal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of 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affixes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(typically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suffixes)</a:t>
            </a:r>
            <a:endParaRPr sz="2200">
              <a:latin typeface="Times New Roman"/>
              <a:cs typeface="Times New Roman"/>
            </a:endParaRPr>
          </a:p>
          <a:p>
            <a:pPr marL="12700" marR="5080">
              <a:lnSpc>
                <a:spcPts val="2600"/>
              </a:lnSpc>
              <a:spcBef>
                <a:spcPts val="78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But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the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goal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is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find a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base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form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that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does </a:t>
            </a:r>
            <a:r>
              <a:rPr sz="2200" spc="-5" dirty="0">
                <a:solidFill>
                  <a:srgbClr val="CC0000"/>
                </a:solidFill>
                <a:latin typeface="Times New Roman"/>
                <a:cs typeface="Times New Roman"/>
              </a:rPr>
              <a:t>constitute an</a:t>
            </a:r>
            <a:r>
              <a:rPr sz="220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CC0000"/>
                </a:solidFill>
                <a:latin typeface="Times New Roman"/>
                <a:cs typeface="Times New Roman"/>
              </a:rPr>
              <a:t>actual </a:t>
            </a:r>
            <a:r>
              <a:rPr sz="2200" spc="-53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CC0000"/>
                </a:solidFill>
                <a:latin typeface="Times New Roman"/>
                <a:cs typeface="Times New Roman"/>
              </a:rPr>
              <a:t>word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Example:</a:t>
            </a:r>
            <a:endParaRPr sz="22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66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parties</a:t>
            </a:r>
            <a:r>
              <a:rPr sz="2000" i="1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Wingdings"/>
                <a:cs typeface="Wingdings"/>
              </a:rPr>
              <a:t>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remove 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-es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, correct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spelling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of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remaining form</a:t>
            </a:r>
            <a:endParaRPr sz="2000">
              <a:latin typeface="Times New Roman"/>
              <a:cs typeface="Times New Roman"/>
            </a:endParaRPr>
          </a:p>
          <a:p>
            <a:pPr marL="186690">
              <a:lnSpc>
                <a:spcPct val="100000"/>
              </a:lnSpc>
            </a:pP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parti</a:t>
            </a:r>
            <a:r>
              <a:rPr sz="2000" i="1" spc="-2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Wingdings"/>
                <a:cs typeface="Wingdings"/>
              </a:rPr>
              <a:t>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party</a:t>
            </a:r>
            <a:endParaRPr sz="2000">
              <a:latin typeface="Times New Roman"/>
              <a:cs typeface="Times New Roman"/>
            </a:endParaRPr>
          </a:p>
          <a:p>
            <a:pPr marL="12700" marR="2569845">
              <a:lnSpc>
                <a:spcPct val="121200"/>
              </a:lnSpc>
              <a:spcBef>
                <a:spcPts val="4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Spelling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corrections are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often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rule-based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May use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lexicon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to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find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actual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words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01557" y="5346217"/>
            <a:ext cx="376555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75" dirty="0">
                <a:solidFill>
                  <a:srgbClr val="EE5612"/>
                </a:solidFill>
                <a:latin typeface="Times New Roman"/>
                <a:cs typeface="Times New Roman"/>
              </a:rPr>
              <a:t>Text</a:t>
            </a:r>
            <a:r>
              <a:rPr sz="4200" spc="330" dirty="0">
                <a:solidFill>
                  <a:srgbClr val="EE5612"/>
                </a:solidFill>
                <a:latin typeface="Times New Roman"/>
                <a:cs typeface="Times New Roman"/>
              </a:rPr>
              <a:t> </a:t>
            </a:r>
            <a:r>
              <a:rPr sz="4200" spc="175" dirty="0">
                <a:solidFill>
                  <a:srgbClr val="EE5612"/>
                </a:solidFill>
                <a:latin typeface="Times New Roman"/>
                <a:cs typeface="Times New Roman"/>
              </a:rPr>
              <a:t>Processing</a:t>
            </a:r>
            <a:endParaRPr sz="4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89584"/>
            <a:ext cx="498411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75" dirty="0"/>
              <a:t>Basic</a:t>
            </a:r>
            <a:r>
              <a:rPr sz="4200" spc="90" dirty="0"/>
              <a:t> </a:t>
            </a:r>
            <a:r>
              <a:rPr sz="4200" spc="-5" dirty="0"/>
              <a:t>Text</a:t>
            </a:r>
            <a:r>
              <a:rPr sz="4200" spc="165" dirty="0"/>
              <a:t> </a:t>
            </a:r>
            <a:r>
              <a:rPr sz="4200" spc="95" dirty="0"/>
              <a:t>Processing</a:t>
            </a:r>
            <a:endParaRPr sz="4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/>
              <a:t>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2555" y="2306320"/>
            <a:ext cx="6729095" cy="335280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40"/>
              </a:spcBef>
            </a:pP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Every NLP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task needs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to do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text normalization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to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determine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what are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words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of the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document.</a:t>
            </a:r>
            <a:endParaRPr sz="22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116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Segmenting/tokenizing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words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in running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text</a:t>
            </a:r>
            <a:endParaRPr sz="2000">
              <a:latin typeface="Times New Roman"/>
              <a:cs typeface="Times New Roman"/>
            </a:endParaRPr>
          </a:p>
          <a:p>
            <a:pPr marL="231775">
              <a:lnSpc>
                <a:spcPct val="100000"/>
              </a:lnSpc>
              <a:spcBef>
                <a:spcPts val="120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Special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characters like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hyphen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(-) and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apostrophe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(’)</a:t>
            </a:r>
            <a:endParaRPr sz="18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124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3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Normalizing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word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formats</a:t>
            </a:r>
            <a:endParaRPr sz="2000">
              <a:latin typeface="Times New Roman"/>
              <a:cs typeface="Times New Roman"/>
            </a:endParaRPr>
          </a:p>
          <a:p>
            <a:pPr marL="231775">
              <a:lnSpc>
                <a:spcPct val="100000"/>
              </a:lnSpc>
              <a:spcBef>
                <a:spcPts val="120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(Non-)capitalization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words</a:t>
            </a:r>
            <a:endParaRPr sz="1800">
              <a:latin typeface="Times New Roman"/>
              <a:cs typeface="Times New Roman"/>
            </a:endParaRPr>
          </a:p>
          <a:p>
            <a:pPr marL="231775">
              <a:lnSpc>
                <a:spcPct val="100000"/>
              </a:lnSpc>
              <a:spcBef>
                <a:spcPts val="11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Reducing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words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stems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or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lemmas</a:t>
            </a:r>
            <a:endParaRPr sz="18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124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3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Sentence</a:t>
            </a:r>
            <a:r>
              <a:rPr sz="2000" spc="-2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segmentation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89584"/>
            <a:ext cx="446722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60" dirty="0"/>
              <a:t>Tokenization</a:t>
            </a:r>
            <a:r>
              <a:rPr sz="4200" spc="170" dirty="0"/>
              <a:t> </a:t>
            </a:r>
            <a:r>
              <a:rPr sz="4200" spc="80" dirty="0"/>
              <a:t>Issues</a:t>
            </a:r>
            <a:endParaRPr sz="4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/>
              <a:t>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3807" y="1801366"/>
            <a:ext cx="7508875" cy="471043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Punctuation</a:t>
            </a:r>
            <a:endParaRPr sz="2200">
              <a:latin typeface="Times New Roman"/>
              <a:cs typeface="Times New Roman"/>
            </a:endParaRPr>
          </a:p>
          <a:p>
            <a:pPr marL="186690" marR="801370" indent="-137160">
              <a:lnSpc>
                <a:spcPct val="100000"/>
              </a:lnSpc>
              <a:spcBef>
                <a:spcPts val="66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Separate most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punctuation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such as commas and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periods that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end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phrases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and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sentences</a:t>
            </a:r>
            <a:endParaRPr sz="20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6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But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keep the punctuation internal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words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or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tokens</a:t>
            </a:r>
            <a:endParaRPr sz="2000">
              <a:latin typeface="Times New Roman"/>
              <a:cs typeface="Times New Roman"/>
            </a:endParaRPr>
          </a:p>
          <a:p>
            <a:pPr marL="231775">
              <a:lnSpc>
                <a:spcPct val="100000"/>
              </a:lnSpc>
              <a:spcBef>
                <a:spcPts val="60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Ph.D., m.p.h.,</a:t>
            </a:r>
            <a:r>
              <a:rPr sz="1800" spc="-10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595959"/>
                </a:solidFill>
                <a:latin typeface="Times New Roman"/>
                <a:cs typeface="Times New Roman"/>
              </a:rPr>
              <a:t>AT&amp;T,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cap’n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Special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characters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occur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in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prices,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dates,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and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numbers</a:t>
            </a:r>
            <a:endParaRPr sz="2200">
              <a:latin typeface="Times New Roman"/>
              <a:cs typeface="Times New Roman"/>
            </a:endParaRPr>
          </a:p>
          <a:p>
            <a:pPr marL="231775">
              <a:lnSpc>
                <a:spcPct val="100000"/>
              </a:lnSpc>
              <a:spcBef>
                <a:spcPts val="66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29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$45.55,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01/02/18,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65,500.005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Social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media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text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has hashtags,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URLs,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and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mentions</a:t>
            </a:r>
            <a:endParaRPr sz="2200">
              <a:latin typeface="Times New Roman"/>
              <a:cs typeface="Times New Roman"/>
            </a:endParaRPr>
          </a:p>
          <a:p>
            <a:pPr marL="231775">
              <a:lnSpc>
                <a:spcPct val="100000"/>
              </a:lnSpc>
              <a:spcBef>
                <a:spcPts val="66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#havingabadday,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@john_doe,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u="sng" spc="-15" dirty="0">
                <a:solidFill>
                  <a:srgbClr val="6B9F25"/>
                </a:solidFill>
                <a:uFill>
                  <a:solidFill>
                    <a:srgbClr val="6B9F25"/>
                  </a:solidFill>
                </a:uFill>
                <a:latin typeface="Times New Roman"/>
                <a:cs typeface="Times New Roman"/>
                <a:hlinkClick r:id="rId2"/>
              </a:rPr>
              <a:t>http://www.syr.edu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Clitics,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such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“you’re” and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“don’t”</a:t>
            </a:r>
            <a:endParaRPr sz="2200">
              <a:latin typeface="Times New Roman"/>
              <a:cs typeface="Times New Roman"/>
            </a:endParaRPr>
          </a:p>
          <a:p>
            <a:pPr marL="369570" marR="5080" indent="-137160">
              <a:lnSpc>
                <a:spcPct val="99500"/>
              </a:lnSpc>
              <a:spcBef>
                <a:spcPts val="67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Choose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whether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keep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one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token,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separate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into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three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tokens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(“you,” “’,” 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“re”) or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two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tokens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(“do” and 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“n’t”),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or expand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abbreviated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words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(“you” and </a:t>
            </a:r>
            <a:r>
              <a:rPr sz="1800" spc="-43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“are”)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89584"/>
            <a:ext cx="642366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70" dirty="0"/>
              <a:t>Penn</a:t>
            </a:r>
            <a:r>
              <a:rPr sz="4200" spc="85" dirty="0"/>
              <a:t> </a:t>
            </a:r>
            <a:r>
              <a:rPr sz="4200" spc="65" dirty="0"/>
              <a:t>Treebank</a:t>
            </a:r>
            <a:r>
              <a:rPr sz="4200" spc="85" dirty="0"/>
              <a:t> </a:t>
            </a:r>
            <a:r>
              <a:rPr sz="4200" spc="60" dirty="0"/>
              <a:t>Tokenization</a:t>
            </a:r>
            <a:endParaRPr sz="4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/>
              <a:t>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9055" y="2052320"/>
            <a:ext cx="7114540" cy="34493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2200" spc="-12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commonly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used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tokenization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scheme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is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the one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used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by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Penn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595959"/>
                </a:solidFill>
                <a:latin typeface="Times New Roman"/>
                <a:cs typeface="Times New Roman"/>
              </a:rPr>
              <a:t>Treebank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since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many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POS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taggers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and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parsers are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defined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by 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that corpus.</a:t>
            </a:r>
            <a:endParaRPr sz="2200">
              <a:latin typeface="Times New Roman"/>
              <a:cs typeface="Times New Roman"/>
            </a:endParaRPr>
          </a:p>
          <a:p>
            <a:pPr marL="12700" marR="484505" algn="just">
              <a:lnSpc>
                <a:spcPct val="100400"/>
              </a:lnSpc>
              <a:spcBef>
                <a:spcPts val="1145"/>
              </a:spcBef>
            </a:pP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It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chooses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to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separate clitics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into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two tokens, keep together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hyphenated words and numbers,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but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otherwise separate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out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punctuation.</a:t>
            </a:r>
            <a:endParaRPr sz="2200">
              <a:latin typeface="Times New Roman"/>
              <a:cs typeface="Times New Roman"/>
            </a:endParaRPr>
          </a:p>
          <a:p>
            <a:pPr marL="186690" marR="1640205" indent="-137160">
              <a:lnSpc>
                <a:spcPts val="2100"/>
              </a:lnSpc>
              <a:spcBef>
                <a:spcPts val="78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“The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San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Francisco-based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restaurant”,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they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said,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“doesn’t </a:t>
            </a:r>
            <a:r>
              <a:rPr sz="1800" spc="-43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charge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$10”.</a:t>
            </a:r>
            <a:endParaRPr sz="1800">
              <a:latin typeface="Times New Roman"/>
              <a:cs typeface="Times New Roman"/>
            </a:endParaRPr>
          </a:p>
          <a:p>
            <a:pPr marL="186690" marR="30480" indent="-137160">
              <a:lnSpc>
                <a:spcPct val="101899"/>
              </a:lnSpc>
              <a:spcBef>
                <a:spcPts val="540"/>
              </a:spcBef>
              <a:tabLst>
                <a:tab pos="1233170" algn="l"/>
                <a:tab pos="1270000" algn="l"/>
                <a:tab pos="1555750" algn="l"/>
                <a:tab pos="1955800" algn="l"/>
                <a:tab pos="2228850" algn="l"/>
                <a:tab pos="4662170" algn="l"/>
                <a:tab pos="4935220" algn="l"/>
                <a:tab pos="5163820" algn="l"/>
                <a:tab pos="6154420" algn="l"/>
                <a:tab pos="6383020" algn="l"/>
                <a:tab pos="6656070" algn="l"/>
              </a:tabLst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 </a:t>
            </a:r>
            <a:r>
              <a:rPr sz="1800" spc="-7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125" dirty="0">
                <a:solidFill>
                  <a:srgbClr val="595959"/>
                </a:solidFill>
                <a:latin typeface="Times New Roman"/>
                <a:cs typeface="Times New Roman"/>
              </a:rPr>
              <a:t>T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oken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: “	The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an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F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ranc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is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co-ba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ed re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st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aurant	”	,	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hey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d	,	“	does  </a:t>
            </a:r>
            <a:r>
              <a:rPr sz="1800" spc="-15" dirty="0">
                <a:solidFill>
                  <a:srgbClr val="595959"/>
                </a:solidFill>
                <a:latin typeface="Times New Roman"/>
                <a:cs typeface="Times New Roman"/>
              </a:rPr>
              <a:t>n’t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charge		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$	10	”	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89584"/>
            <a:ext cx="533336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85" dirty="0"/>
              <a:t>Capitalization</a:t>
            </a:r>
            <a:r>
              <a:rPr sz="4200" spc="155" dirty="0"/>
              <a:t> </a:t>
            </a:r>
            <a:r>
              <a:rPr sz="4200" spc="95" dirty="0"/>
              <a:t>Decision</a:t>
            </a:r>
            <a:endParaRPr sz="4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/>
              <a:t>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2555" y="2120392"/>
            <a:ext cx="6471285" cy="2560955"/>
          </a:xfrm>
          <a:prstGeom prst="rect">
            <a:avLst/>
          </a:prstGeom>
        </p:spPr>
        <p:txBody>
          <a:bodyPr vert="horz" wrap="square" lIns="0" tIns="1981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2400" spc="-5" dirty="0">
                <a:solidFill>
                  <a:srgbClr val="595959"/>
                </a:solidFill>
                <a:latin typeface="Times New Roman"/>
                <a:cs typeface="Times New Roman"/>
              </a:rPr>
              <a:t>Case</a:t>
            </a:r>
            <a:r>
              <a:rPr sz="24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595959"/>
                </a:solidFill>
                <a:latin typeface="Times New Roman"/>
                <a:cs typeface="Times New Roman"/>
              </a:rPr>
              <a:t>folding</a:t>
            </a:r>
            <a:r>
              <a:rPr sz="24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595959"/>
                </a:solidFill>
                <a:latin typeface="Times New Roman"/>
                <a:cs typeface="Times New Roman"/>
              </a:rPr>
              <a:t>is</a:t>
            </a:r>
            <a:r>
              <a:rPr sz="2400" dirty="0">
                <a:solidFill>
                  <a:srgbClr val="595959"/>
                </a:solidFill>
                <a:latin typeface="Times New Roman"/>
                <a:cs typeface="Times New Roman"/>
              </a:rPr>
              <a:t> a</a:t>
            </a:r>
            <a:r>
              <a:rPr sz="24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595959"/>
                </a:solidFill>
                <a:latin typeface="Times New Roman"/>
                <a:cs typeface="Times New Roman"/>
              </a:rPr>
              <a:t>type </a:t>
            </a:r>
            <a:r>
              <a:rPr sz="2400" dirty="0">
                <a:solidFill>
                  <a:srgbClr val="595959"/>
                </a:solidFill>
                <a:latin typeface="Times New Roman"/>
                <a:cs typeface="Times New Roman"/>
              </a:rPr>
              <a:t>of </a:t>
            </a:r>
            <a:r>
              <a:rPr sz="2400" spc="-5" dirty="0">
                <a:solidFill>
                  <a:srgbClr val="595959"/>
                </a:solidFill>
                <a:latin typeface="Times New Roman"/>
                <a:cs typeface="Times New Roman"/>
              </a:rPr>
              <a:t>normalization.</a:t>
            </a:r>
            <a:endParaRPr sz="2400">
              <a:latin typeface="Times New Roman"/>
              <a:cs typeface="Times New Roman"/>
            </a:endParaRPr>
          </a:p>
          <a:p>
            <a:pPr marL="186690" marR="5080" indent="-137160">
              <a:lnSpc>
                <a:spcPct val="100000"/>
              </a:lnSpc>
              <a:spcBef>
                <a:spcPts val="122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For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speech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and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information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retrieval,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everything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is mapped to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lower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case.</a:t>
            </a:r>
            <a:endParaRPr sz="2000">
              <a:latin typeface="Times New Roman"/>
              <a:cs typeface="Times New Roman"/>
            </a:endParaRPr>
          </a:p>
          <a:p>
            <a:pPr marL="186690" marR="182245" indent="-137160">
              <a:lnSpc>
                <a:spcPct val="100000"/>
              </a:lnSpc>
              <a:spcBef>
                <a:spcPts val="12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For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sentiment</a:t>
            </a:r>
            <a:r>
              <a:rPr sz="2000" spc="-2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analysis,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information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extraction,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and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machine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translation,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capitalization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is quite helpful.</a:t>
            </a:r>
            <a:endParaRPr sz="2000">
              <a:latin typeface="Times New Roman"/>
              <a:cs typeface="Times New Roman"/>
            </a:endParaRPr>
          </a:p>
          <a:p>
            <a:pPr marL="231775">
              <a:lnSpc>
                <a:spcPct val="100000"/>
              </a:lnSpc>
              <a:spcBef>
                <a:spcPts val="12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For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example, in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identifying proper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nouns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5465" y="5346217"/>
            <a:ext cx="552005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170" dirty="0">
                <a:solidFill>
                  <a:srgbClr val="EE5612"/>
                </a:solidFill>
                <a:latin typeface="Times New Roman"/>
                <a:cs typeface="Times New Roman"/>
              </a:rPr>
              <a:t>Sentence</a:t>
            </a:r>
            <a:r>
              <a:rPr sz="4200" spc="330" dirty="0">
                <a:solidFill>
                  <a:srgbClr val="EE5612"/>
                </a:solidFill>
                <a:latin typeface="Times New Roman"/>
                <a:cs typeface="Times New Roman"/>
              </a:rPr>
              <a:t> </a:t>
            </a:r>
            <a:r>
              <a:rPr sz="4200" spc="175" dirty="0">
                <a:solidFill>
                  <a:srgbClr val="EE5612"/>
                </a:solidFill>
                <a:latin typeface="Times New Roman"/>
                <a:cs typeface="Times New Roman"/>
              </a:rPr>
              <a:t>Segmentation</a:t>
            </a:r>
            <a:endParaRPr sz="4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23788"/>
            <a:ext cx="602742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85" dirty="0"/>
              <a:t>Importance</a:t>
            </a:r>
            <a:r>
              <a:rPr sz="4200" spc="160" dirty="0"/>
              <a:t> </a:t>
            </a:r>
            <a:r>
              <a:rPr sz="4200" spc="50" dirty="0"/>
              <a:t>of</a:t>
            </a:r>
            <a:r>
              <a:rPr sz="4200" spc="170" dirty="0"/>
              <a:t> </a:t>
            </a:r>
            <a:r>
              <a:rPr sz="4200" spc="95" dirty="0"/>
              <a:t>Punctuation</a:t>
            </a:r>
            <a:endParaRPr sz="4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/>
              <a:t>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2933" y="1777115"/>
            <a:ext cx="7258684" cy="4744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02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So </a:t>
            </a:r>
            <a:r>
              <a:rPr sz="2000" spc="-25" dirty="0">
                <a:solidFill>
                  <a:srgbClr val="595959"/>
                </a:solidFill>
                <a:latin typeface="Times New Roman"/>
                <a:cs typeface="Times New Roman"/>
              </a:rPr>
              <a:t>far,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we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have discussed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what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words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to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keep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and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possible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alternate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forms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words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(i.e., </a:t>
            </a:r>
            <a:r>
              <a:rPr sz="2000" i="1" spc="-20" dirty="0">
                <a:solidFill>
                  <a:srgbClr val="595959"/>
                </a:solidFill>
                <a:latin typeface="Times New Roman"/>
                <a:cs typeface="Times New Roman"/>
              </a:rPr>
              <a:t>word</a:t>
            </a:r>
            <a:r>
              <a:rPr sz="20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normalization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,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through lowercasing,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stemming,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and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lemmatization).</a:t>
            </a:r>
            <a:endParaRPr sz="2000">
              <a:latin typeface="Times New Roman"/>
              <a:cs typeface="Times New Roman"/>
            </a:endParaRPr>
          </a:p>
          <a:p>
            <a:pPr marL="12700" marR="68580">
              <a:lnSpc>
                <a:spcPct val="100000"/>
              </a:lnSpc>
              <a:spcBef>
                <a:spcPts val="600"/>
              </a:spcBef>
            </a:pP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Note that,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for further steps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language processing,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we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need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keep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all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punctuation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as tokens.</a:t>
            </a:r>
            <a:endParaRPr sz="2000">
              <a:latin typeface="Times New Roman"/>
              <a:cs typeface="Times New Roman"/>
            </a:endParaRPr>
          </a:p>
          <a:p>
            <a:pPr marL="12700" marR="259715">
              <a:lnSpc>
                <a:spcPct val="100000"/>
              </a:lnSpc>
              <a:spcBef>
                <a:spcPts val="600"/>
              </a:spcBef>
            </a:pP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Punctuation determines the clauses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of a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sentence and can profoundly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affect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the meaning.</a:t>
            </a:r>
            <a:endParaRPr sz="2000">
              <a:latin typeface="Times New Roman"/>
              <a:cs typeface="Times New Roman"/>
            </a:endParaRPr>
          </a:p>
          <a:p>
            <a:pPr marL="186055" marR="5080" indent="-137160">
              <a:lnSpc>
                <a:spcPct val="100299"/>
              </a:lnSpc>
              <a:spcBef>
                <a:spcPts val="59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-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From the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book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Eats, Shoots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and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Leaves: The </a:t>
            </a:r>
            <a:r>
              <a:rPr sz="1800" i="1" spc="-20" dirty="0">
                <a:solidFill>
                  <a:srgbClr val="595959"/>
                </a:solidFill>
                <a:latin typeface="Times New Roman"/>
                <a:cs typeface="Times New Roman"/>
              </a:rPr>
              <a:t>Zero Tolerance </a:t>
            </a:r>
            <a:r>
              <a:rPr sz="1800" i="1" spc="-10" dirty="0">
                <a:solidFill>
                  <a:srgbClr val="595959"/>
                </a:solidFill>
                <a:latin typeface="Times New Roman"/>
                <a:cs typeface="Times New Roman"/>
              </a:rPr>
              <a:t>Approach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to 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Times New Roman"/>
                <a:cs typeface="Times New Roman"/>
              </a:rPr>
              <a:t>Punctuation,</a:t>
            </a:r>
            <a:r>
              <a:rPr sz="1800" i="1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by </a:t>
            </a:r>
            <a:r>
              <a:rPr sz="1800" spc="-20" dirty="0">
                <a:solidFill>
                  <a:srgbClr val="595959"/>
                </a:solidFill>
                <a:latin typeface="Times New Roman"/>
                <a:cs typeface="Times New Roman"/>
              </a:rPr>
              <a:t>Lynne</a:t>
            </a:r>
            <a:r>
              <a:rPr sz="1800" spc="-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595959"/>
                </a:solidFill>
                <a:latin typeface="Times New Roman"/>
                <a:cs typeface="Times New Roman"/>
              </a:rPr>
              <a:t>Truss,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a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collection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of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quotes: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  <a:hlinkClick r:id="rId2"/>
              </a:rPr>
              <a:t>http://www.goodreads.com/work/quotes/854886-eats-shoots-leaves-the-zero- </a:t>
            </a:r>
            <a:r>
              <a:rPr sz="1800" spc="-43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tolerance-approach-to-punctuation</a:t>
            </a:r>
            <a:endParaRPr sz="1800">
              <a:latin typeface="Times New Roman"/>
              <a:cs typeface="Times New Roman"/>
            </a:endParaRPr>
          </a:p>
          <a:p>
            <a:pPr marL="231775" marR="3907790" indent="-182880">
              <a:lnSpc>
                <a:spcPct val="125000"/>
              </a:lnSpc>
              <a:spcBef>
                <a:spcPts val="10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-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Another example seen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on a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t-shirt: </a:t>
            </a:r>
            <a:r>
              <a:rPr sz="1800" spc="-43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Times New Roman"/>
                <a:cs typeface="Times New Roman"/>
              </a:rPr>
              <a:t>Let’s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eat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Grandma!</a:t>
            </a:r>
            <a:endParaRPr sz="1800">
              <a:latin typeface="Times New Roman"/>
              <a:cs typeface="Times New Roman"/>
            </a:endParaRPr>
          </a:p>
          <a:p>
            <a:pPr marL="231775" marR="5177155">
              <a:lnSpc>
                <a:spcPts val="2200"/>
              </a:lnSpc>
              <a:spcBef>
                <a:spcPts val="80"/>
              </a:spcBef>
            </a:pPr>
            <a:r>
              <a:rPr sz="1800" spc="-25" dirty="0">
                <a:solidFill>
                  <a:srgbClr val="595959"/>
                </a:solidFill>
                <a:latin typeface="Times New Roman"/>
                <a:cs typeface="Times New Roman"/>
              </a:rPr>
              <a:t>Let’s</a:t>
            </a:r>
            <a:r>
              <a:rPr sz="1800" spc="-2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eat,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Grandma! </a:t>
            </a:r>
            <a:r>
              <a:rPr sz="1800" spc="-43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Commas</a:t>
            </a:r>
            <a:r>
              <a:rPr sz="1800" spc="-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save</a:t>
            </a:r>
            <a:r>
              <a:rPr sz="1800" spc="-2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lives!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894924"/>
            <a:ext cx="526605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80" dirty="0"/>
              <a:t>Sentence</a:t>
            </a:r>
            <a:r>
              <a:rPr sz="4200" spc="135" dirty="0"/>
              <a:t> </a:t>
            </a:r>
            <a:r>
              <a:rPr sz="4200" spc="85" dirty="0"/>
              <a:t>Segmentation</a:t>
            </a:r>
            <a:endParaRPr sz="4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/>
              <a:t>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73312" y="1882956"/>
            <a:ext cx="7519670" cy="421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3594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Punctuation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not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only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shows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the internal structure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of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sentences,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but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is </a:t>
            </a:r>
            <a:r>
              <a:rPr sz="2000" spc="-48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crucial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in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determining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end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of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sentences.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EndOfSentence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is determined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by a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lot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white space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or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punctuation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!,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?,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 .</a:t>
            </a:r>
            <a:endParaRPr sz="20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60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!, ?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are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relatively unambiguous</a:t>
            </a:r>
            <a:endParaRPr sz="18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6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Period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“.”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is quite ambiguous</a:t>
            </a:r>
            <a:endParaRPr sz="1800">
              <a:latin typeface="Times New Roman"/>
              <a:cs typeface="Times New Roman"/>
            </a:endParaRPr>
          </a:p>
          <a:p>
            <a:pPr marL="232410">
              <a:lnSpc>
                <a:spcPct val="100000"/>
              </a:lnSpc>
              <a:spcBef>
                <a:spcPts val="6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2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Sentence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boundary</a:t>
            </a:r>
            <a:endParaRPr sz="1800">
              <a:latin typeface="Times New Roman"/>
              <a:cs typeface="Times New Roman"/>
            </a:endParaRPr>
          </a:p>
          <a:p>
            <a:pPr marL="232410">
              <a:lnSpc>
                <a:spcPct val="100000"/>
              </a:lnSpc>
              <a:spcBef>
                <a:spcPts val="5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Abbreviations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like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Inc.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or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35" dirty="0">
                <a:solidFill>
                  <a:srgbClr val="595959"/>
                </a:solidFill>
                <a:latin typeface="Times New Roman"/>
                <a:cs typeface="Times New Roman"/>
              </a:rPr>
              <a:t>Dr.</a:t>
            </a:r>
            <a:endParaRPr sz="1800">
              <a:latin typeface="Times New Roman"/>
              <a:cs typeface="Times New Roman"/>
            </a:endParaRPr>
          </a:p>
          <a:p>
            <a:pPr marL="232410">
              <a:lnSpc>
                <a:spcPct val="100000"/>
              </a:lnSpc>
              <a:spcBef>
                <a:spcPts val="6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29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Numbers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like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.02%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or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4.3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2000" spc="-20" dirty="0">
                <a:solidFill>
                  <a:srgbClr val="595959"/>
                </a:solidFill>
                <a:latin typeface="Times New Roman"/>
                <a:cs typeface="Times New Roman"/>
              </a:rPr>
              <a:t>Treat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this as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CC0000"/>
                </a:solidFill>
                <a:latin typeface="Times New Roman"/>
                <a:cs typeface="Times New Roman"/>
              </a:rPr>
              <a:t>classification</a:t>
            </a:r>
            <a:r>
              <a:rPr sz="200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CC0000"/>
                </a:solidFill>
                <a:latin typeface="Times New Roman"/>
                <a:cs typeface="Times New Roman"/>
              </a:rPr>
              <a:t>problem.</a:t>
            </a:r>
            <a:endParaRPr sz="20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60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Looks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at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“.”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(or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word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with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the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“.”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at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the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end)</a:t>
            </a:r>
            <a:endParaRPr sz="18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6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5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Decides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EndOfSentence/NotEndOfSentence</a:t>
            </a:r>
            <a:endParaRPr sz="18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6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5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Classifiers: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hand-written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rules,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regular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expressions,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or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machine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learning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89584"/>
            <a:ext cx="573722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80" dirty="0"/>
              <a:t>Useful</a:t>
            </a:r>
            <a:r>
              <a:rPr sz="4200" spc="165" dirty="0"/>
              <a:t> </a:t>
            </a:r>
            <a:r>
              <a:rPr sz="4200" spc="65" dirty="0"/>
              <a:t>for</a:t>
            </a:r>
            <a:r>
              <a:rPr sz="4200" spc="175" dirty="0"/>
              <a:t> </a:t>
            </a:r>
            <a:r>
              <a:rPr sz="4200" spc="85" dirty="0"/>
              <a:t>Matching</a:t>
            </a:r>
            <a:r>
              <a:rPr sz="4200" spc="100" dirty="0"/>
              <a:t> </a:t>
            </a:r>
            <a:r>
              <a:rPr sz="4200" dirty="0"/>
              <a:t>Text</a:t>
            </a:r>
            <a:endParaRPr sz="42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52450" y="1915026"/>
            <a:ext cx="7272655" cy="4621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626995">
              <a:lnSpc>
                <a:spcPct val="125000"/>
              </a:lnSpc>
              <a:spcBef>
                <a:spcPts val="100"/>
              </a:spcBef>
            </a:pP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2200" spc="-12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language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for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specifying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patterns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in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text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Examples:</a:t>
            </a:r>
            <a:endParaRPr sz="22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56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Matching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names like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“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Jane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Q.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Public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”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):</a:t>
            </a:r>
            <a:endParaRPr sz="1800">
              <a:latin typeface="Times New Roman"/>
              <a:cs typeface="Times New Roman"/>
            </a:endParaRPr>
          </a:p>
          <a:p>
            <a:pPr marL="835025">
              <a:lnSpc>
                <a:spcPct val="100000"/>
              </a:lnSpc>
              <a:spcBef>
                <a:spcPts val="40"/>
              </a:spcBef>
            </a:pP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/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\b[A-Z][a-z]+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+[A-Z]\.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+[A-Z][a-z]+\b</a:t>
            </a:r>
            <a:r>
              <a:rPr sz="1800" spc="-5" dirty="0">
                <a:solidFill>
                  <a:srgbClr val="CC0000"/>
                </a:solidFill>
                <a:latin typeface="Times New Roman"/>
                <a:cs typeface="Times New Roman"/>
              </a:rPr>
              <a:t>/</a:t>
            </a:r>
            <a:endParaRPr sz="18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5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Matching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all email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addresses,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with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patterns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like:</a:t>
            </a:r>
            <a:endParaRPr sz="1800">
              <a:latin typeface="Times New Roman"/>
              <a:cs typeface="Times New Roman"/>
            </a:endParaRPr>
          </a:p>
          <a:p>
            <a:pPr marL="232410">
              <a:lnSpc>
                <a:spcPct val="100000"/>
              </a:lnSpc>
              <a:spcBef>
                <a:spcPts val="640"/>
              </a:spcBef>
            </a:pP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…....@.......edu</a:t>
            </a:r>
            <a:endParaRPr sz="1400">
              <a:latin typeface="Times New Roman"/>
              <a:cs typeface="Times New Roman"/>
            </a:endParaRPr>
          </a:p>
          <a:p>
            <a:pPr marL="232410">
              <a:lnSpc>
                <a:spcPct val="100000"/>
              </a:lnSpc>
              <a:spcBef>
                <a:spcPts val="620"/>
              </a:spcBef>
            </a:pP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…....@.......gov</a:t>
            </a:r>
            <a:endParaRPr sz="1400">
              <a:latin typeface="Times New Roman"/>
              <a:cs typeface="Times New Roman"/>
            </a:endParaRPr>
          </a:p>
          <a:p>
            <a:pPr marL="232410">
              <a:lnSpc>
                <a:spcPct val="100000"/>
              </a:lnSpc>
              <a:spcBef>
                <a:spcPts val="620"/>
              </a:spcBef>
            </a:pP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..…..@.......com</a:t>
            </a:r>
            <a:endParaRPr sz="14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52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29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Matching all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URLs</a:t>
            </a:r>
            <a:endParaRPr sz="1800">
              <a:latin typeface="Times New Roman"/>
              <a:cs typeface="Times New Roman"/>
            </a:endParaRPr>
          </a:p>
          <a:p>
            <a:pPr marL="369570" marR="5080" indent="-137160">
              <a:lnSpc>
                <a:spcPct val="101899"/>
              </a:lnSpc>
              <a:spcBef>
                <a:spcPts val="595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-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fairly predictable set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of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characters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and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symbols selected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from a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finite set, </a:t>
            </a:r>
            <a:r>
              <a:rPr sz="1800" spc="-43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(e.g.,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a-z, </a:t>
            </a:r>
            <a:r>
              <a:rPr sz="1800" spc="-30" dirty="0">
                <a:solidFill>
                  <a:srgbClr val="595959"/>
                </a:solidFill>
                <a:latin typeface="Times New Roman"/>
                <a:cs typeface="Times New Roman"/>
              </a:rPr>
              <a:t>www,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http,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~,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/)</a:t>
            </a:r>
            <a:endParaRPr sz="18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5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29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And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many others!</a:t>
            </a:r>
            <a:endParaRPr sz="1800">
              <a:latin typeface="Times New Roman"/>
              <a:cs typeface="Times New Roman"/>
            </a:endParaRPr>
          </a:p>
          <a:p>
            <a:pPr marL="66675" marR="1311275">
              <a:lnSpc>
                <a:spcPct val="104200"/>
              </a:lnSpc>
              <a:spcBef>
                <a:spcPts val="670"/>
              </a:spcBef>
            </a:pPr>
            <a:r>
              <a:rPr sz="1600" b="1" dirty="0">
                <a:solidFill>
                  <a:srgbClr val="CC0000"/>
                </a:solidFill>
                <a:latin typeface="Times New Roman"/>
                <a:cs typeface="Times New Roman"/>
              </a:rPr>
              <a:t>In</a:t>
            </a:r>
            <a:r>
              <a:rPr sz="1600" b="1" spc="-5" dirty="0">
                <a:solidFill>
                  <a:srgbClr val="CC0000"/>
                </a:solidFill>
                <a:latin typeface="Times New Roman"/>
                <a:cs typeface="Times New Roman"/>
              </a:rPr>
              <a:t> these</a:t>
            </a:r>
            <a:r>
              <a:rPr sz="1600" b="1" spc="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CC0000"/>
                </a:solidFill>
                <a:latin typeface="Times New Roman"/>
                <a:cs typeface="Times New Roman"/>
              </a:rPr>
              <a:t>slides, </a:t>
            </a:r>
            <a:r>
              <a:rPr sz="1600" b="1" spc="-5" dirty="0">
                <a:solidFill>
                  <a:srgbClr val="CC0000"/>
                </a:solidFill>
                <a:latin typeface="Times New Roman"/>
                <a:cs typeface="Times New Roman"/>
              </a:rPr>
              <a:t>we</a:t>
            </a:r>
            <a:r>
              <a:rPr sz="1600" b="1" spc="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CC0000"/>
                </a:solidFill>
                <a:latin typeface="Times New Roman"/>
                <a:cs typeface="Times New Roman"/>
              </a:rPr>
              <a:t>use</a:t>
            </a:r>
            <a:r>
              <a:rPr sz="1600" b="1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CC0000"/>
                </a:solidFill>
                <a:latin typeface="Times New Roman"/>
                <a:cs typeface="Times New Roman"/>
              </a:rPr>
              <a:t>the</a:t>
            </a:r>
            <a:r>
              <a:rPr sz="1600" b="1" spc="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CC0000"/>
                </a:solidFill>
                <a:latin typeface="Times New Roman"/>
                <a:cs typeface="Times New Roman"/>
              </a:rPr>
              <a:t>(Perl)</a:t>
            </a:r>
            <a:r>
              <a:rPr sz="1600" b="1" spc="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CC0000"/>
                </a:solidFill>
                <a:latin typeface="Times New Roman"/>
                <a:cs typeface="Times New Roman"/>
              </a:rPr>
              <a:t>convention that</a:t>
            </a:r>
            <a:r>
              <a:rPr sz="1600" b="1" spc="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CC0000"/>
                </a:solidFill>
                <a:latin typeface="Times New Roman"/>
                <a:cs typeface="Times New Roman"/>
              </a:rPr>
              <a:t>regular</a:t>
            </a:r>
            <a:r>
              <a:rPr sz="1600" b="1" spc="-3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CC0000"/>
                </a:solidFill>
                <a:latin typeface="Times New Roman"/>
                <a:cs typeface="Times New Roman"/>
              </a:rPr>
              <a:t>expressions </a:t>
            </a:r>
            <a:r>
              <a:rPr sz="1600" b="1" spc="-38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CC0000"/>
                </a:solidFill>
                <a:latin typeface="Times New Roman"/>
                <a:cs typeface="Times New Roman"/>
              </a:rPr>
              <a:t>are</a:t>
            </a:r>
            <a:r>
              <a:rPr sz="1600" b="1" spc="-5" dirty="0">
                <a:solidFill>
                  <a:srgbClr val="CC0000"/>
                </a:solidFill>
                <a:latin typeface="Times New Roman"/>
                <a:cs typeface="Times New Roman"/>
              </a:rPr>
              <a:t> surrounded by</a:t>
            </a:r>
            <a:r>
              <a:rPr sz="1600" b="1" dirty="0">
                <a:solidFill>
                  <a:srgbClr val="CC0000"/>
                </a:solidFill>
                <a:latin typeface="Times New Roman"/>
                <a:cs typeface="Times New Roman"/>
              </a:rPr>
              <a:t> /</a:t>
            </a:r>
            <a:r>
              <a:rPr sz="1600" b="1" spc="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CC0000"/>
                </a:solidFill>
                <a:latin typeface="Times New Roman"/>
                <a:cs typeface="Times New Roman"/>
              </a:rPr>
              <a:t>—</a:t>
            </a:r>
            <a:r>
              <a:rPr sz="1600" b="1" spc="-5" dirty="0">
                <a:solidFill>
                  <a:srgbClr val="CC0000"/>
                </a:solidFill>
                <a:latin typeface="Times New Roman"/>
                <a:cs typeface="Times New Roman"/>
              </a:rPr>
              <a:t>Python uses</a:t>
            </a:r>
            <a:r>
              <a:rPr sz="1600" b="1" dirty="0">
                <a:solidFill>
                  <a:srgbClr val="CC0000"/>
                </a:solidFill>
                <a:latin typeface="Times New Roman"/>
                <a:cs typeface="Times New Roman"/>
              </a:rPr>
              <a:t> “ </a:t>
            </a:r>
            <a:r>
              <a:rPr sz="1600" b="1" spc="-5" dirty="0">
                <a:solidFill>
                  <a:srgbClr val="CC0000"/>
                </a:solidFill>
                <a:latin typeface="Times New Roman"/>
                <a:cs typeface="Times New Roman"/>
              </a:rPr>
              <a:t>(quote</a:t>
            </a:r>
            <a:r>
              <a:rPr sz="1600" b="1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CC0000"/>
                </a:solidFill>
                <a:latin typeface="Times New Roman"/>
                <a:cs typeface="Times New Roman"/>
              </a:rPr>
              <a:t>mark)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760984"/>
            <a:ext cx="5276850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310"/>
              </a:lnSpc>
              <a:spcBef>
                <a:spcPts val="100"/>
              </a:spcBef>
            </a:pPr>
            <a:r>
              <a:rPr spc="80" dirty="0"/>
              <a:t>Classify</a:t>
            </a:r>
            <a:r>
              <a:rPr spc="120" dirty="0"/>
              <a:t> </a:t>
            </a:r>
            <a:r>
              <a:rPr spc="80" dirty="0"/>
              <a:t>Whether</a:t>
            </a:r>
          </a:p>
          <a:p>
            <a:pPr marL="12700">
              <a:lnSpc>
                <a:spcPts val="4310"/>
              </a:lnSpc>
            </a:pPr>
            <a:r>
              <a:rPr dirty="0"/>
              <a:t>a</a:t>
            </a:r>
            <a:r>
              <a:rPr spc="114" dirty="0"/>
              <a:t> </a:t>
            </a:r>
            <a:r>
              <a:rPr dirty="0"/>
              <a:t>Word</a:t>
            </a:r>
            <a:r>
              <a:rPr spc="180" dirty="0"/>
              <a:t> </a:t>
            </a:r>
            <a:r>
              <a:rPr spc="50" dirty="0"/>
              <a:t>Is</a:t>
            </a:r>
            <a:r>
              <a:rPr spc="175" dirty="0"/>
              <a:t> </a:t>
            </a:r>
            <a:r>
              <a:rPr spc="90" dirty="0"/>
              <a:t>End-of-Sentence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2555" y="2306320"/>
            <a:ext cx="591185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An example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one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way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to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classify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is</a:t>
            </a:r>
            <a:r>
              <a:rPr sz="22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decision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tree.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79700" y="5067300"/>
            <a:ext cx="2540000" cy="317500"/>
          </a:xfrm>
          <a:prstGeom prst="rect">
            <a:avLst/>
          </a:prstGeom>
          <a:solidFill>
            <a:srgbClr val="7F7F7F"/>
          </a:solidFill>
        </p:spPr>
        <p:txBody>
          <a:bodyPr vert="horz" wrap="square" lIns="0" tIns="53340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420"/>
              </a:spcBef>
            </a:pP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am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 “etc.”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 other abbreviation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21069" y="3209230"/>
            <a:ext cx="3136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Y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ES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33098" y="3185656"/>
            <a:ext cx="2444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NO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06710" y="3929856"/>
            <a:ext cx="3136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Y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ES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57114" y="3955855"/>
            <a:ext cx="2444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NO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11497" y="4724110"/>
            <a:ext cx="18053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72895" algn="l"/>
              </a:tabLst>
            </a:pP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Y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ES	</a:t>
            </a:r>
            <a:r>
              <a:rPr sz="1800" spc="-7" baseline="2314" dirty="0">
                <a:solidFill>
                  <a:srgbClr val="595959"/>
                </a:solidFill>
                <a:latin typeface="Times New Roman"/>
                <a:cs typeface="Times New Roman"/>
              </a:rPr>
              <a:t>NO</a:t>
            </a:r>
            <a:endParaRPr sz="1800" baseline="2314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39382" y="5638767"/>
            <a:ext cx="3136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Y</a:t>
            </a:r>
            <a:r>
              <a:rPr sz="1200" dirty="0">
                <a:solidFill>
                  <a:srgbClr val="595959"/>
                </a:solidFill>
                <a:latin typeface="Times New Roman"/>
                <a:cs typeface="Times New Roman"/>
              </a:rPr>
              <a:t>ES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12165" y="5622694"/>
            <a:ext cx="2444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595959"/>
                </a:solidFill>
                <a:latin typeface="Times New Roman"/>
                <a:cs typeface="Times New Roman"/>
              </a:rPr>
              <a:t>NO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92555" y="5978666"/>
            <a:ext cx="3133725" cy="55372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734185">
              <a:lnSpc>
                <a:spcPct val="100000"/>
              </a:lnSpc>
              <a:spcBef>
                <a:spcPts val="580"/>
              </a:spcBef>
            </a:pPr>
            <a:r>
              <a:rPr sz="1200" spc="-5" dirty="0">
                <a:solidFill>
                  <a:srgbClr val="CC0000"/>
                </a:solidFill>
                <a:latin typeface="Times New Roman"/>
                <a:cs typeface="Times New Roman"/>
              </a:rPr>
              <a:t>Not</a:t>
            </a:r>
            <a:r>
              <a:rPr sz="1200" spc="-1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CC0000"/>
                </a:solidFill>
                <a:latin typeface="Times New Roman"/>
                <a:cs typeface="Times New Roman"/>
              </a:rPr>
              <a:t>E-O-S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Slides</a:t>
            </a:r>
            <a:r>
              <a:rPr sz="14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in this</a:t>
            </a:r>
            <a:r>
              <a:rPr sz="14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section are</a:t>
            </a:r>
            <a:r>
              <a:rPr sz="14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Times New Roman"/>
                <a:cs typeface="Times New Roman"/>
              </a:rPr>
              <a:t>from</a:t>
            </a:r>
            <a:r>
              <a:rPr sz="14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595959"/>
                </a:solidFill>
                <a:latin typeface="Times New Roman"/>
                <a:cs typeface="Times New Roman"/>
              </a:rPr>
              <a:t>Dan Jurafsky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07549" y="3503113"/>
            <a:ext cx="4152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00FF"/>
                </a:solidFill>
                <a:latin typeface="Times New Roman"/>
                <a:cs typeface="Times New Roman"/>
              </a:rPr>
              <a:t>E-</a:t>
            </a:r>
            <a:r>
              <a:rPr sz="1200" spc="-5" dirty="0">
                <a:solidFill>
                  <a:srgbClr val="0000FF"/>
                </a:solidFill>
                <a:latin typeface="Times New Roman"/>
                <a:cs typeface="Times New Roman"/>
              </a:rPr>
              <a:t>O</a:t>
            </a:r>
            <a:r>
              <a:rPr sz="1200" dirty="0">
                <a:solidFill>
                  <a:srgbClr val="0000FF"/>
                </a:solidFill>
                <a:latin typeface="Times New Roman"/>
                <a:cs typeface="Times New Roman"/>
              </a:rPr>
              <a:t>-S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55601" y="4236298"/>
            <a:ext cx="4152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00FF"/>
                </a:solidFill>
                <a:latin typeface="Times New Roman"/>
                <a:cs typeface="Times New Roman"/>
              </a:rPr>
              <a:t>E-</a:t>
            </a:r>
            <a:r>
              <a:rPr sz="1200" spc="-5" dirty="0">
                <a:solidFill>
                  <a:srgbClr val="0000FF"/>
                </a:solidFill>
                <a:latin typeface="Times New Roman"/>
                <a:cs typeface="Times New Roman"/>
              </a:rPr>
              <a:t>O</a:t>
            </a:r>
            <a:r>
              <a:rPr sz="1200" dirty="0">
                <a:solidFill>
                  <a:srgbClr val="0000FF"/>
                </a:solidFill>
                <a:latin typeface="Times New Roman"/>
                <a:cs typeface="Times New Roman"/>
              </a:rPr>
              <a:t>-S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08449" y="6039532"/>
            <a:ext cx="4152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00FF"/>
                </a:solidFill>
                <a:latin typeface="Times New Roman"/>
                <a:cs typeface="Times New Roman"/>
              </a:rPr>
              <a:t>E-</a:t>
            </a:r>
            <a:r>
              <a:rPr sz="1200" spc="-5" dirty="0">
                <a:solidFill>
                  <a:srgbClr val="0000FF"/>
                </a:solidFill>
                <a:latin typeface="Times New Roman"/>
                <a:cs typeface="Times New Roman"/>
              </a:rPr>
              <a:t>O</a:t>
            </a:r>
            <a:r>
              <a:rPr sz="1200" dirty="0">
                <a:solidFill>
                  <a:srgbClr val="0000FF"/>
                </a:solidFill>
                <a:latin typeface="Times New Roman"/>
                <a:cs typeface="Times New Roman"/>
              </a:rPr>
              <a:t>-S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89020" y="5065605"/>
            <a:ext cx="6819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CC0000"/>
                </a:solidFill>
                <a:latin typeface="Times New Roman"/>
                <a:cs typeface="Times New Roman"/>
              </a:rPr>
              <a:t>Not</a:t>
            </a:r>
            <a:r>
              <a:rPr sz="1200" spc="-5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CC0000"/>
                </a:solidFill>
                <a:latin typeface="Times New Roman"/>
                <a:cs typeface="Times New Roman"/>
              </a:rPr>
              <a:t>E-O-S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022600" y="3124200"/>
            <a:ext cx="1998345" cy="431165"/>
            <a:chOff x="3022600" y="3124200"/>
            <a:chExt cx="1998345" cy="431165"/>
          </a:xfrm>
        </p:grpSpPr>
        <p:sp>
          <p:nvSpPr>
            <p:cNvPr id="18" name="object 18"/>
            <p:cNvSpPr/>
            <p:nvPr/>
          </p:nvSpPr>
          <p:spPr>
            <a:xfrm>
              <a:off x="3028950" y="3130550"/>
              <a:ext cx="1151890" cy="418465"/>
            </a:xfrm>
            <a:custGeom>
              <a:avLst/>
              <a:gdLst/>
              <a:ahLst/>
              <a:cxnLst/>
              <a:rect l="l" t="t" r="r" b="b"/>
              <a:pathLst>
                <a:path w="1151889" h="418464">
                  <a:moveTo>
                    <a:pt x="1151544" y="0"/>
                  </a:moveTo>
                  <a:lnTo>
                    <a:pt x="0" y="41814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184650" y="3130550"/>
              <a:ext cx="829944" cy="401320"/>
            </a:xfrm>
            <a:custGeom>
              <a:avLst/>
              <a:gdLst/>
              <a:ahLst/>
              <a:cxnLst/>
              <a:rect l="l" t="t" r="r" b="b"/>
              <a:pathLst>
                <a:path w="829945" h="401320">
                  <a:moveTo>
                    <a:pt x="0" y="0"/>
                  </a:moveTo>
                  <a:lnTo>
                    <a:pt x="829321" y="40108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3683000" y="3810000"/>
            <a:ext cx="1821180" cy="513715"/>
            <a:chOff x="3683000" y="3810000"/>
            <a:chExt cx="1821180" cy="513715"/>
          </a:xfrm>
        </p:grpSpPr>
        <p:sp>
          <p:nvSpPr>
            <p:cNvPr id="21" name="object 21"/>
            <p:cNvSpPr/>
            <p:nvPr/>
          </p:nvSpPr>
          <p:spPr>
            <a:xfrm>
              <a:off x="3689350" y="3816350"/>
              <a:ext cx="1135380" cy="501015"/>
            </a:xfrm>
            <a:custGeom>
              <a:avLst/>
              <a:gdLst/>
              <a:ahLst/>
              <a:cxnLst/>
              <a:rect l="l" t="t" r="r" b="b"/>
              <a:pathLst>
                <a:path w="1135379" h="501014">
                  <a:moveTo>
                    <a:pt x="1134953" y="0"/>
                  </a:moveTo>
                  <a:lnTo>
                    <a:pt x="0" y="50077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819649" y="3816350"/>
              <a:ext cx="678180" cy="501015"/>
            </a:xfrm>
            <a:custGeom>
              <a:avLst/>
              <a:gdLst/>
              <a:ahLst/>
              <a:cxnLst/>
              <a:rect l="l" t="t" r="r" b="b"/>
              <a:pathLst>
                <a:path w="678179" h="501014">
                  <a:moveTo>
                    <a:pt x="0" y="0"/>
                  </a:moveTo>
                  <a:lnTo>
                    <a:pt x="678115" y="50077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3975100" y="4610100"/>
            <a:ext cx="2103120" cy="473075"/>
            <a:chOff x="3975100" y="4610100"/>
            <a:chExt cx="2103120" cy="473075"/>
          </a:xfrm>
        </p:grpSpPr>
        <p:sp>
          <p:nvSpPr>
            <p:cNvPr id="24" name="object 24"/>
            <p:cNvSpPr/>
            <p:nvPr/>
          </p:nvSpPr>
          <p:spPr>
            <a:xfrm>
              <a:off x="3981450" y="4616450"/>
              <a:ext cx="1110615" cy="460375"/>
            </a:xfrm>
            <a:custGeom>
              <a:avLst/>
              <a:gdLst/>
              <a:ahLst/>
              <a:cxnLst/>
              <a:rect l="l" t="t" r="r" b="b"/>
              <a:pathLst>
                <a:path w="1110614" h="460375">
                  <a:moveTo>
                    <a:pt x="1110455" y="0"/>
                  </a:moveTo>
                  <a:lnTo>
                    <a:pt x="0" y="46035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086350" y="4616450"/>
              <a:ext cx="985519" cy="435609"/>
            </a:xfrm>
            <a:custGeom>
              <a:avLst/>
              <a:gdLst/>
              <a:ahLst/>
              <a:cxnLst/>
              <a:rect l="l" t="t" r="r" b="b"/>
              <a:pathLst>
                <a:path w="985520" h="435610">
                  <a:moveTo>
                    <a:pt x="0" y="0"/>
                  </a:moveTo>
                  <a:lnTo>
                    <a:pt x="985520" y="43541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2959100" y="5384800"/>
            <a:ext cx="2072639" cy="636905"/>
            <a:chOff x="2959100" y="5384800"/>
            <a:chExt cx="2072639" cy="636905"/>
          </a:xfrm>
        </p:grpSpPr>
        <p:sp>
          <p:nvSpPr>
            <p:cNvPr id="27" name="object 27"/>
            <p:cNvSpPr/>
            <p:nvPr/>
          </p:nvSpPr>
          <p:spPr>
            <a:xfrm>
              <a:off x="2965450" y="5391150"/>
              <a:ext cx="674370" cy="624205"/>
            </a:xfrm>
            <a:custGeom>
              <a:avLst/>
              <a:gdLst/>
              <a:ahLst/>
              <a:cxnLst/>
              <a:rect l="l" t="t" r="r" b="b"/>
              <a:pathLst>
                <a:path w="674370" h="624204">
                  <a:moveTo>
                    <a:pt x="673899" y="0"/>
                  </a:moveTo>
                  <a:lnTo>
                    <a:pt x="0" y="62393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638549" y="5391150"/>
              <a:ext cx="1386840" cy="624205"/>
            </a:xfrm>
            <a:custGeom>
              <a:avLst/>
              <a:gdLst/>
              <a:ahLst/>
              <a:cxnLst/>
              <a:rect l="l" t="t" r="r" b="b"/>
              <a:pathLst>
                <a:path w="1386839" h="624204">
                  <a:moveTo>
                    <a:pt x="0" y="0"/>
                  </a:moveTo>
                  <a:lnTo>
                    <a:pt x="1386598" y="62393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2895600" y="2819400"/>
            <a:ext cx="2527300" cy="304800"/>
          </a:xfrm>
          <a:prstGeom prst="rect">
            <a:avLst/>
          </a:prstGeom>
          <a:solidFill>
            <a:srgbClr val="7F7F7F"/>
          </a:solidFill>
        </p:spPr>
        <p:txBody>
          <a:bodyPr vert="horz" wrap="square" lIns="0" tIns="50165" rIns="0" bIns="0" rtlCol="0">
            <a:spAutoFit/>
          </a:bodyPr>
          <a:lstStyle/>
          <a:p>
            <a:pPr marL="220345">
              <a:lnSpc>
                <a:spcPct val="100000"/>
              </a:lnSpc>
              <a:spcBef>
                <a:spcPts val="395"/>
              </a:spcBef>
            </a:pP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Lots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 of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blank lines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after me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?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/>
              <a:t>4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3644900" y="3505200"/>
            <a:ext cx="2590800" cy="304800"/>
          </a:xfrm>
          <a:prstGeom prst="rect">
            <a:avLst/>
          </a:prstGeom>
          <a:solidFill>
            <a:srgbClr val="7F7F7F"/>
          </a:solidFill>
        </p:spPr>
        <p:txBody>
          <a:bodyPr vert="horz" wrap="square" lIns="0" tIns="40640" rIns="0" bIns="0" rtlCol="0">
            <a:spAutoFit/>
          </a:bodyPr>
          <a:lstStyle/>
          <a:p>
            <a:pPr marL="224790">
              <a:lnSpc>
                <a:spcPct val="100000"/>
              </a:lnSpc>
              <a:spcBef>
                <a:spcPts val="320"/>
              </a:spcBef>
            </a:pP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Final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punctuation is</a:t>
            </a: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?,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 !,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?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127500" y="4305300"/>
            <a:ext cx="2273300" cy="304800"/>
          </a:xfrm>
          <a:prstGeom prst="rect">
            <a:avLst/>
          </a:prstGeom>
          <a:solidFill>
            <a:srgbClr val="7F7F7F"/>
          </a:solidFill>
        </p:spPr>
        <p:txBody>
          <a:bodyPr vert="horz" wrap="square" lIns="0" tIns="44450" rIns="0" bIns="0" rtlCol="0">
            <a:spAutoFit/>
          </a:bodyPr>
          <a:lstStyle/>
          <a:p>
            <a:pPr marL="182880">
              <a:lnSpc>
                <a:spcPct val="100000"/>
              </a:lnSpc>
              <a:spcBef>
                <a:spcPts val="350"/>
              </a:spcBef>
            </a:pP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Final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punctuation is</a:t>
            </a: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period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916589"/>
            <a:ext cx="6247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85" dirty="0"/>
              <a:t>Classification</a:t>
            </a:r>
            <a:r>
              <a:rPr spc="190" dirty="0"/>
              <a:t> </a:t>
            </a:r>
            <a:r>
              <a:rPr spc="80" dirty="0"/>
              <a:t>Problem</a:t>
            </a:r>
            <a:r>
              <a:rPr spc="190" dirty="0"/>
              <a:t> </a:t>
            </a:r>
            <a:r>
              <a:rPr spc="85" dirty="0"/>
              <a:t>Features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dirty="0"/>
              <a:t>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6716" y="1902202"/>
            <a:ext cx="7326630" cy="436372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4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Each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property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used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in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the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decision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tree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to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decide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which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branch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to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take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is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called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a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CC0000"/>
                </a:solidFill>
                <a:latin typeface="Times New Roman"/>
                <a:cs typeface="Times New Roman"/>
              </a:rPr>
              <a:t>feature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of the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word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Features</a:t>
            </a:r>
            <a:r>
              <a:rPr sz="22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for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end-of-sentence decision</a:t>
            </a:r>
            <a:endParaRPr sz="22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66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45" dirty="0">
                <a:solidFill>
                  <a:srgbClr val="595959"/>
                </a:solidFill>
                <a:latin typeface="Times New Roman"/>
                <a:cs typeface="Times New Roman"/>
              </a:rPr>
              <a:t>Word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with “.” is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on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list </a:t>
            </a:r>
            <a:r>
              <a:rPr sz="20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abbreviations</a:t>
            </a:r>
            <a:endParaRPr sz="20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60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45" dirty="0">
                <a:solidFill>
                  <a:srgbClr val="595959"/>
                </a:solidFill>
                <a:latin typeface="Times New Roman"/>
                <a:cs typeface="Times New Roman"/>
              </a:rPr>
              <a:t>Word</a:t>
            </a:r>
            <a:r>
              <a:rPr sz="20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shape</a:t>
            </a:r>
            <a:r>
              <a:rPr sz="2000" spc="-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features</a:t>
            </a:r>
            <a:endParaRPr sz="2000">
              <a:latin typeface="Times New Roman"/>
              <a:cs typeface="Times New Roman"/>
            </a:endParaRPr>
          </a:p>
          <a:p>
            <a:pPr marL="231775">
              <a:lnSpc>
                <a:spcPct val="100000"/>
              </a:lnSpc>
              <a:spcBef>
                <a:spcPts val="60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3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Case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of word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with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“.”: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595959"/>
                </a:solidFill>
                <a:latin typeface="Times New Roman"/>
                <a:cs typeface="Times New Roman"/>
              </a:rPr>
              <a:t>upper,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595959"/>
                </a:solidFill>
                <a:latin typeface="Times New Roman"/>
                <a:cs typeface="Times New Roman"/>
              </a:rPr>
              <a:t>lower,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cap,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number</a:t>
            </a:r>
            <a:endParaRPr sz="1800">
              <a:latin typeface="Times New Roman"/>
              <a:cs typeface="Times New Roman"/>
            </a:endParaRPr>
          </a:p>
          <a:p>
            <a:pPr marL="231775">
              <a:lnSpc>
                <a:spcPct val="100000"/>
              </a:lnSpc>
              <a:spcBef>
                <a:spcPts val="5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Look at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word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after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“.”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see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if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it begins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 new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sentence:</a:t>
            </a:r>
            <a:endParaRPr sz="1800">
              <a:latin typeface="Times New Roman"/>
              <a:cs typeface="Times New Roman"/>
            </a:endParaRPr>
          </a:p>
          <a:p>
            <a:pPr marL="377825">
              <a:lnSpc>
                <a:spcPct val="100000"/>
              </a:lnSpc>
              <a:spcBef>
                <a:spcPts val="6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Case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of word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after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“.”: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595959"/>
                </a:solidFill>
                <a:latin typeface="Times New Roman"/>
                <a:cs typeface="Times New Roman"/>
              </a:rPr>
              <a:t>upper,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595959"/>
                </a:solidFill>
                <a:latin typeface="Times New Roman"/>
                <a:cs typeface="Times New Roman"/>
              </a:rPr>
              <a:t>lower,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cap,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number</a:t>
            </a:r>
            <a:endParaRPr sz="1800">
              <a:latin typeface="Times New Roman"/>
              <a:cs typeface="Times New Roman"/>
            </a:endParaRPr>
          </a:p>
          <a:p>
            <a:pPr marL="49530">
              <a:lnSpc>
                <a:spcPct val="100000"/>
              </a:lnSpc>
              <a:spcBef>
                <a:spcPts val="540"/>
              </a:spcBef>
            </a:pPr>
            <a:r>
              <a:rPr sz="2000" spc="-15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2000" spc="13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Numeric</a:t>
            </a:r>
            <a:r>
              <a:rPr sz="2000" spc="-2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imes New Roman"/>
                <a:cs typeface="Times New Roman"/>
              </a:rPr>
              <a:t>features</a:t>
            </a:r>
            <a:endParaRPr sz="2000">
              <a:latin typeface="Times New Roman"/>
              <a:cs typeface="Times New Roman"/>
            </a:endParaRPr>
          </a:p>
          <a:p>
            <a:pPr marL="231775">
              <a:lnSpc>
                <a:spcPct val="100000"/>
              </a:lnSpc>
              <a:spcBef>
                <a:spcPts val="60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29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Length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18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word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with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“.”</a:t>
            </a:r>
            <a:endParaRPr sz="1800">
              <a:latin typeface="Times New Roman"/>
              <a:cs typeface="Times New Roman"/>
            </a:endParaRPr>
          </a:p>
          <a:p>
            <a:pPr marL="231775">
              <a:lnSpc>
                <a:spcPct val="100000"/>
              </a:lnSpc>
              <a:spcBef>
                <a:spcPts val="6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0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Probability(word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with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“.” occurs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at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end of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sentence)</a:t>
            </a:r>
            <a:endParaRPr sz="1800">
              <a:latin typeface="Times New Roman"/>
              <a:cs typeface="Times New Roman"/>
            </a:endParaRPr>
          </a:p>
          <a:p>
            <a:pPr marL="231775">
              <a:lnSpc>
                <a:spcPct val="100000"/>
              </a:lnSpc>
              <a:spcBef>
                <a:spcPts val="6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Probability(word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after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“.”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occurs at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beginning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of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sentence)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 INFORMATION STUDIES </a:t>
            </a:r>
            <a:r>
              <a:rPr dirty="0"/>
              <a:t>| </a:t>
            </a:r>
            <a:r>
              <a:rPr spc="-5" dirty="0"/>
              <a:t>SYRACUSE</a:t>
            </a:r>
            <a:r>
              <a:rPr spc="30"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6222715" y="6545267"/>
            <a:ext cx="127000" cy="124393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lang="en-US" dirty="0"/>
              <a:t>1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71466" y="1893352"/>
            <a:ext cx="7610534" cy="4098558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algn="l"/>
            <a:r>
              <a:rPr lang="en-US" sz="1200" b="0" i="0" dirty="0">
                <a:solidFill>
                  <a:srgbClr val="282828"/>
                </a:solidFill>
                <a:effectLst/>
                <a:latin typeface="Proxima Nova"/>
              </a:rPr>
              <a:t>Please download the Lab files located on BB in the folder: Lectures - Week 3.</a:t>
            </a:r>
          </a:p>
          <a:p>
            <a:pPr algn="l"/>
            <a:endParaRPr lang="en-US" sz="1200" dirty="0">
              <a:solidFill>
                <a:srgbClr val="282828"/>
              </a:solidFill>
              <a:latin typeface="Proxima Nova"/>
            </a:endParaRPr>
          </a:p>
          <a:p>
            <a:pPr lvl="1"/>
            <a:r>
              <a:rPr lang="en-US" sz="1200" dirty="0">
                <a:solidFill>
                  <a:srgbClr val="282828"/>
                </a:solidFill>
                <a:latin typeface="Proxima Nova"/>
              </a:rPr>
              <a:t>labweek3.processtext.examples.txt</a:t>
            </a:r>
          </a:p>
          <a:p>
            <a:pPr lvl="1"/>
            <a:endParaRPr lang="en-US" sz="1200" dirty="0">
              <a:solidFill>
                <a:srgbClr val="282828"/>
              </a:solidFill>
              <a:latin typeface="Proxima Nova"/>
            </a:endParaRPr>
          </a:p>
          <a:p>
            <a:pPr lvl="1"/>
            <a:r>
              <a:rPr lang="en-US" sz="1200" dirty="0">
                <a:solidFill>
                  <a:srgbClr val="282828"/>
                </a:solidFill>
                <a:latin typeface="Proxima Nova"/>
              </a:rPr>
              <a:t>lab1.readtextfiles.doc</a:t>
            </a:r>
          </a:p>
          <a:p>
            <a:pPr lvl="1"/>
            <a:endParaRPr lang="en-US" sz="1200" dirty="0">
              <a:solidFill>
                <a:srgbClr val="282828"/>
              </a:solidFill>
              <a:latin typeface="Proxima Nova"/>
            </a:endParaRPr>
          </a:p>
          <a:p>
            <a:pPr lvl="1"/>
            <a:r>
              <a:rPr lang="en-US" sz="1200" dirty="0">
                <a:solidFill>
                  <a:srgbClr val="282828"/>
                </a:solidFill>
                <a:latin typeface="Proxima Nova"/>
              </a:rPr>
              <a:t>lab2.stemming.doc</a:t>
            </a:r>
          </a:p>
          <a:p>
            <a:pPr lvl="1"/>
            <a:endParaRPr lang="en-US" sz="1200" dirty="0">
              <a:solidFill>
                <a:srgbClr val="282828"/>
              </a:solidFill>
              <a:latin typeface="Proxima Nova"/>
            </a:endParaRPr>
          </a:p>
          <a:p>
            <a:pPr lvl="1"/>
            <a:r>
              <a:rPr lang="en-US" sz="1200" dirty="0">
                <a:solidFill>
                  <a:srgbClr val="282828"/>
                </a:solidFill>
                <a:latin typeface="Proxima Nova"/>
              </a:rPr>
              <a:t>lab3.pythoncompute.doc</a:t>
            </a:r>
          </a:p>
          <a:p>
            <a:pPr lvl="1"/>
            <a:endParaRPr lang="en-US" sz="1200" dirty="0">
              <a:solidFill>
                <a:srgbClr val="282828"/>
              </a:solidFill>
              <a:latin typeface="Proxima Nova"/>
            </a:endParaRPr>
          </a:p>
          <a:p>
            <a:pPr lvl="1"/>
            <a:r>
              <a:rPr lang="en-US" sz="1200" dirty="0">
                <a:solidFill>
                  <a:srgbClr val="282828"/>
                </a:solidFill>
                <a:latin typeface="Proxima Nova"/>
              </a:rPr>
              <a:t>CrimeAndPunishment.txt</a:t>
            </a:r>
            <a:endParaRPr lang="en-US" sz="1200" b="0" i="0" dirty="0">
              <a:solidFill>
                <a:srgbClr val="282828"/>
              </a:solidFill>
              <a:effectLst/>
              <a:latin typeface="Proxima Nova"/>
            </a:endParaRPr>
          </a:p>
          <a:p>
            <a:pPr lvl="1"/>
            <a:endParaRPr lang="en-US" sz="1200" dirty="0">
              <a:solidFill>
                <a:srgbClr val="282828"/>
              </a:solidFill>
              <a:latin typeface="Proxima Nova"/>
            </a:endParaRPr>
          </a:p>
          <a:p>
            <a:pPr lvl="1"/>
            <a:r>
              <a:rPr lang="en-US" sz="1200" dirty="0">
                <a:solidFill>
                  <a:srgbClr val="282828"/>
                </a:solidFill>
                <a:latin typeface="Proxima Nova"/>
              </a:rPr>
              <a:t>desert.txt</a:t>
            </a:r>
            <a:endParaRPr lang="en-US" sz="1200" b="0" i="0" dirty="0">
              <a:solidFill>
                <a:srgbClr val="282828"/>
              </a:solidFill>
              <a:effectLst/>
              <a:latin typeface="Proxima Nova"/>
            </a:endParaRPr>
          </a:p>
          <a:p>
            <a:pPr lvl="1"/>
            <a:endParaRPr lang="en-US" sz="1200" b="0" i="0" dirty="0">
              <a:solidFill>
                <a:srgbClr val="282828"/>
              </a:solidFill>
              <a:effectLst/>
              <a:latin typeface="Proxima Nova"/>
            </a:endParaRPr>
          </a:p>
          <a:p>
            <a:pPr lvl="1"/>
            <a:r>
              <a:rPr lang="en-US" sz="1200" dirty="0">
                <a:solidFill>
                  <a:srgbClr val="282828"/>
                </a:solidFill>
                <a:latin typeface="Proxima Nova"/>
              </a:rPr>
              <a:t>p</a:t>
            </a:r>
            <a:r>
              <a:rPr lang="en-US" sz="1200" b="0" i="0" dirty="0">
                <a:solidFill>
                  <a:srgbClr val="282828"/>
                </a:solidFill>
                <a:effectLst/>
                <a:latin typeface="Proxima Nova"/>
              </a:rPr>
              <a:t>rocesstextfile.py.txt  [Python code to copy/paste in </a:t>
            </a:r>
            <a:r>
              <a:rPr lang="en-US" sz="1200" b="0" i="0" dirty="0" err="1">
                <a:solidFill>
                  <a:srgbClr val="282828"/>
                </a:solidFill>
                <a:effectLst/>
                <a:latin typeface="Proxima Nova"/>
              </a:rPr>
              <a:t>Jupyter</a:t>
            </a:r>
            <a:r>
              <a:rPr lang="en-US" sz="1200" b="0" i="0" dirty="0">
                <a:solidFill>
                  <a:srgbClr val="282828"/>
                </a:solidFill>
                <a:effectLst/>
                <a:latin typeface="Proxima Nova"/>
              </a:rPr>
              <a:t> Notebook or Spyder]</a:t>
            </a:r>
          </a:p>
          <a:p>
            <a:pPr lvl="1"/>
            <a:endParaRPr lang="en-US" sz="1200" dirty="0">
              <a:solidFill>
                <a:srgbClr val="282828"/>
              </a:solidFill>
              <a:latin typeface="Proxima Nova"/>
            </a:endParaRPr>
          </a:p>
          <a:p>
            <a:pPr lvl="1"/>
            <a:r>
              <a:rPr lang="en-US" sz="1200" dirty="0" err="1">
                <a:solidFill>
                  <a:srgbClr val="282828"/>
                </a:solidFill>
                <a:latin typeface="Proxima Nova"/>
              </a:rPr>
              <a:t>Smart.English.stop</a:t>
            </a:r>
            <a:endParaRPr lang="en-US" sz="1200" b="0" i="0" dirty="0">
              <a:solidFill>
                <a:srgbClr val="282828"/>
              </a:solidFill>
              <a:effectLst/>
              <a:latin typeface="Proxima Nova"/>
            </a:endParaRPr>
          </a:p>
          <a:p>
            <a:pPr algn="l"/>
            <a:endParaRPr lang="en-US" sz="1200" b="0" i="0" dirty="0">
              <a:solidFill>
                <a:srgbClr val="282828"/>
              </a:solidFill>
              <a:effectLst/>
              <a:latin typeface="Proxima Nova"/>
            </a:endParaRPr>
          </a:p>
          <a:p>
            <a:endParaRPr lang="en-US" sz="1200" b="0" i="0" dirty="0">
              <a:solidFill>
                <a:srgbClr val="282828"/>
              </a:solidFill>
              <a:effectLst/>
              <a:latin typeface="Proxima Nova"/>
            </a:endParaRPr>
          </a:p>
          <a:p>
            <a:r>
              <a:rPr lang="en-US" sz="1200" b="0" i="0" dirty="0">
                <a:solidFill>
                  <a:srgbClr val="282828"/>
                </a:solidFill>
                <a:effectLst/>
                <a:latin typeface="Proxima Nova"/>
              </a:rPr>
              <a:t>For this lab session, use the file</a:t>
            </a:r>
            <a:r>
              <a:rPr lang="en-US" sz="1200" b="0" i="1" dirty="0">
                <a:solidFill>
                  <a:srgbClr val="282828"/>
                </a:solidFill>
                <a:effectLst/>
                <a:latin typeface="Proxima Nova"/>
              </a:rPr>
              <a:t>“</a:t>
            </a:r>
            <a:r>
              <a:rPr lang="en-US" sz="1200" i="1" dirty="0">
                <a:solidFill>
                  <a:srgbClr val="282828"/>
                </a:solidFill>
                <a:latin typeface="Proxima Nova"/>
              </a:rPr>
              <a:t>labweek3.processtext.examples.txt</a:t>
            </a:r>
            <a:r>
              <a:rPr lang="en-US" sz="1200" b="0" i="1" dirty="0">
                <a:solidFill>
                  <a:srgbClr val="282828"/>
                </a:solidFill>
                <a:effectLst/>
                <a:latin typeface="Proxima Nova"/>
              </a:rPr>
              <a:t>“  </a:t>
            </a:r>
            <a:r>
              <a:rPr lang="en-US" sz="1200" b="0" i="0" dirty="0">
                <a:solidFill>
                  <a:srgbClr val="282828"/>
                </a:solidFill>
                <a:effectLst/>
                <a:latin typeface="Proxima Nova"/>
              </a:rPr>
              <a:t>to copy/paste the Python examples as you try them out.  </a:t>
            </a:r>
            <a:r>
              <a:rPr lang="en-US" sz="1200" b="1" i="1" dirty="0">
                <a:solidFill>
                  <a:srgbClr val="282828"/>
                </a:solidFill>
                <a:effectLst/>
                <a:latin typeface="Proxima Nova"/>
              </a:rPr>
              <a:t>This lab session is a practice lab; there is nothing to be submitted for grading. </a:t>
            </a:r>
          </a:p>
          <a:p>
            <a:endParaRPr lang="en-US" sz="1400" dirty="0">
              <a:solidFill>
                <a:srgbClr val="282828"/>
              </a:solidFill>
              <a:latin typeface="Proxima Nova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19756777-4B5A-439F-919A-AB05522E42DA}"/>
              </a:ext>
            </a:extLst>
          </p:cNvPr>
          <p:cNvSpPr txBox="1">
            <a:spLocks/>
          </p:cNvSpPr>
          <p:nvPr/>
        </p:nvSpPr>
        <p:spPr>
          <a:xfrm>
            <a:off x="771466" y="933842"/>
            <a:ext cx="738193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200" b="0" i="0">
                <a:solidFill>
                  <a:srgbClr val="EE5612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80" dirty="0"/>
              <a:t>Lab Session – Week 3: Processing Text and Stemming</a:t>
            </a:r>
          </a:p>
        </p:txBody>
      </p:sp>
    </p:spTree>
    <p:extLst>
      <p:ext uri="{BB962C8B-B14F-4D97-AF65-F5344CB8AC3E}">
        <p14:creationId xmlns:p14="http://schemas.microsoft.com/office/powerpoint/2010/main" val="18898280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 INFORMATION STUDIES </a:t>
            </a:r>
            <a:r>
              <a:rPr dirty="0"/>
              <a:t>| </a:t>
            </a:r>
            <a:r>
              <a:rPr spc="-5" dirty="0"/>
              <a:t>SYRACUSE</a:t>
            </a:r>
            <a:r>
              <a:rPr spc="30"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6222715" y="6545267"/>
            <a:ext cx="127000" cy="124393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lang="en-US" dirty="0"/>
              <a:t>2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71466" y="2133600"/>
            <a:ext cx="7337046" cy="4263539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algn="l"/>
            <a:r>
              <a:rPr lang="en-US" sz="1200" b="0" i="0" dirty="0">
                <a:solidFill>
                  <a:srgbClr val="282828"/>
                </a:solidFill>
                <a:effectLst/>
                <a:latin typeface="Proxima Nova"/>
              </a:rPr>
              <a:t>Please download the Lab files located on BB in the folder: Lab Session- Week </a:t>
            </a:r>
            <a:r>
              <a:rPr lang="en-US" sz="1200" b="0" i="0">
                <a:solidFill>
                  <a:srgbClr val="282828"/>
                </a:solidFill>
                <a:effectLst/>
                <a:latin typeface="Proxima Nova"/>
              </a:rPr>
              <a:t>3 Homework.</a:t>
            </a:r>
            <a:endParaRPr lang="en-US" sz="1200" b="0" i="0" dirty="0">
              <a:solidFill>
                <a:srgbClr val="282828"/>
              </a:solidFill>
              <a:effectLst/>
              <a:latin typeface="Proxima Nova"/>
            </a:endParaRPr>
          </a:p>
          <a:p>
            <a:pPr algn="l"/>
            <a:endParaRPr lang="en-US" sz="1200" dirty="0">
              <a:solidFill>
                <a:srgbClr val="282828"/>
              </a:solidFill>
              <a:latin typeface="Proxima Nova"/>
            </a:endParaRPr>
          </a:p>
          <a:p>
            <a:pPr lvl="1"/>
            <a:r>
              <a:rPr lang="en-US" sz="1200" dirty="0">
                <a:solidFill>
                  <a:srgbClr val="282828"/>
                </a:solidFill>
                <a:latin typeface="Proxima Nova"/>
              </a:rPr>
              <a:t>labweek3.regexp.examples.txt</a:t>
            </a:r>
          </a:p>
          <a:p>
            <a:pPr lvl="1"/>
            <a:endParaRPr lang="en-US" sz="1200" dirty="0">
              <a:solidFill>
                <a:srgbClr val="282828"/>
              </a:solidFill>
              <a:latin typeface="Proxima Nova"/>
            </a:endParaRPr>
          </a:p>
          <a:p>
            <a:pPr lvl="1"/>
            <a:r>
              <a:rPr lang="en-US" sz="1200" dirty="0">
                <a:solidFill>
                  <a:srgbClr val="282828"/>
                </a:solidFill>
                <a:latin typeface="Proxima Nova"/>
              </a:rPr>
              <a:t>lab4.textstrings.doc</a:t>
            </a:r>
          </a:p>
          <a:p>
            <a:pPr lvl="1"/>
            <a:endParaRPr lang="en-US" sz="1200" dirty="0">
              <a:solidFill>
                <a:srgbClr val="282828"/>
              </a:solidFill>
              <a:latin typeface="Proxima Nova"/>
            </a:endParaRPr>
          </a:p>
          <a:p>
            <a:pPr lvl="1"/>
            <a:r>
              <a:rPr lang="en-US" sz="1200" dirty="0">
                <a:solidFill>
                  <a:srgbClr val="282828"/>
                </a:solidFill>
                <a:latin typeface="Proxima Nova"/>
              </a:rPr>
              <a:t>lab5.exploreregexptokens.doc</a:t>
            </a:r>
          </a:p>
          <a:p>
            <a:pPr lvl="1"/>
            <a:endParaRPr lang="en-US" sz="1200" dirty="0">
              <a:solidFill>
                <a:srgbClr val="282828"/>
              </a:solidFill>
              <a:latin typeface="Proxima Nova"/>
            </a:endParaRPr>
          </a:p>
          <a:p>
            <a:pPr lvl="1"/>
            <a:r>
              <a:rPr lang="en-US" sz="1200" dirty="0">
                <a:solidFill>
                  <a:srgbClr val="282828"/>
                </a:solidFill>
                <a:latin typeface="Proxima Nova"/>
              </a:rPr>
              <a:t>lab6.nltktokenizer.doc</a:t>
            </a:r>
          </a:p>
          <a:p>
            <a:pPr lvl="1"/>
            <a:endParaRPr lang="en-US" sz="1200" dirty="0">
              <a:solidFill>
                <a:srgbClr val="282828"/>
              </a:solidFill>
              <a:latin typeface="Proxima Nova"/>
            </a:endParaRPr>
          </a:p>
          <a:p>
            <a:pPr lvl="1"/>
            <a:r>
              <a:rPr lang="en-US" sz="1200" dirty="0">
                <a:solidFill>
                  <a:srgbClr val="282828"/>
                </a:solidFill>
                <a:latin typeface="Proxima Nova"/>
              </a:rPr>
              <a:t>labquestion2.regexptokenizer.doc</a:t>
            </a:r>
          </a:p>
          <a:p>
            <a:pPr lvl="1"/>
            <a:endParaRPr lang="en-US" sz="1200" dirty="0">
              <a:solidFill>
                <a:srgbClr val="282828"/>
              </a:solidFill>
              <a:latin typeface="Proxima Nova"/>
            </a:endParaRPr>
          </a:p>
          <a:p>
            <a:pPr>
              <a:spcAft>
                <a:spcPts val="1000"/>
              </a:spcAft>
            </a:pPr>
            <a:r>
              <a:rPr lang="en-US" sz="1200" dirty="0">
                <a:solidFill>
                  <a:srgbClr val="282828"/>
                </a:solidFill>
                <a:latin typeface="Proxima Nova"/>
              </a:rPr>
              <a:t>Follow the lab instructions detailed in the lab4 – lab6 files above.  The file </a:t>
            </a:r>
            <a:r>
              <a:rPr lang="en-US" sz="1200" i="1" dirty="0">
                <a:solidFill>
                  <a:srgbClr val="282828"/>
                </a:solidFill>
                <a:latin typeface="Proxima Nova"/>
              </a:rPr>
              <a:t>“labweek3.regexp.examples.txt” </a:t>
            </a:r>
            <a:r>
              <a:rPr lang="en-US" sz="1200" dirty="0">
                <a:solidFill>
                  <a:srgbClr val="282828"/>
                </a:solidFill>
                <a:latin typeface="Proxima Nova"/>
              </a:rPr>
              <a:t>contains snippets of python code that follow the instructions found in lab4 – lab6.</a:t>
            </a:r>
            <a:endParaRPr lang="en-US" sz="1200" b="0" i="0" dirty="0">
              <a:solidFill>
                <a:srgbClr val="282828"/>
              </a:solidFill>
              <a:effectLst/>
              <a:latin typeface="Proxima Nova"/>
            </a:endParaRPr>
          </a:p>
          <a:p>
            <a:pPr marL="0" marR="0">
              <a:spcBef>
                <a:spcPts val="0"/>
              </a:spcBef>
            </a:pPr>
            <a:r>
              <a:rPr lang="en-US" sz="1100" b="1" dirty="0">
                <a:solidFill>
                  <a:srgbClr val="282828"/>
                </a:solidFill>
                <a:latin typeface="Proxima Nova"/>
              </a:rPr>
              <a:t>Homework: </a:t>
            </a:r>
          </a:p>
          <a:p>
            <a:pPr marL="0" marR="0">
              <a:spcBef>
                <a:spcPts val="0"/>
              </a:spcBef>
            </a:pPr>
            <a:r>
              <a:rPr lang="en-US" sz="1100" b="0" i="0" dirty="0">
                <a:solidFill>
                  <a:srgbClr val="282828"/>
                </a:solidFill>
                <a:effectLst/>
                <a:latin typeface="Proxima Nova"/>
              </a:rPr>
              <a:t>Choose </a:t>
            </a:r>
            <a:r>
              <a:rPr lang="en-US" sz="1100" b="0" i="0" u="sng" dirty="0">
                <a:solidFill>
                  <a:srgbClr val="282828"/>
                </a:solidFill>
                <a:effectLst/>
                <a:latin typeface="Proxima Nova"/>
              </a:rPr>
              <a:t>one</a:t>
            </a:r>
            <a:r>
              <a:rPr lang="en-US" sz="1100" b="0" i="0" dirty="0">
                <a:solidFill>
                  <a:srgbClr val="282828"/>
                </a:solidFill>
                <a:effectLst/>
                <a:latin typeface="Proxima Nova"/>
              </a:rPr>
              <a:t> of the two problem statements in the </a:t>
            </a:r>
            <a:r>
              <a:rPr lang="en-US" sz="1100" dirty="0">
                <a:solidFill>
                  <a:srgbClr val="282828"/>
                </a:solidFill>
                <a:effectLst/>
                <a:latin typeface="Proxima Nova"/>
              </a:rPr>
              <a:t>labquestion2 file </a:t>
            </a:r>
            <a:r>
              <a:rPr lang="en-US" sz="1100" b="0" i="0" dirty="0">
                <a:solidFill>
                  <a:srgbClr val="282828"/>
                </a:solidFill>
                <a:effectLst/>
                <a:latin typeface="Proxima Nova"/>
              </a:rPr>
              <a:t>to solve.  Add regular expressions to the </a:t>
            </a:r>
            <a:r>
              <a:rPr lang="en-US" sz="1100" b="0" i="0" dirty="0" err="1">
                <a:solidFill>
                  <a:srgbClr val="282828"/>
                </a:solidFill>
                <a:effectLst/>
                <a:latin typeface="Proxima Nova"/>
              </a:rPr>
              <a:t>regexp</a:t>
            </a:r>
            <a:r>
              <a:rPr lang="en-US" sz="1100" b="0" i="0" dirty="0">
                <a:solidFill>
                  <a:srgbClr val="282828"/>
                </a:solidFill>
                <a:effectLst/>
                <a:latin typeface="Proxima Nova"/>
              </a:rPr>
              <a:t> tokenizer demonstrated in this lab session to address each part of the problem statement.</a:t>
            </a:r>
          </a:p>
          <a:p>
            <a:pPr marL="0" marR="0">
              <a:spcBef>
                <a:spcPts val="1200"/>
              </a:spcBef>
            </a:pPr>
            <a:r>
              <a:rPr lang="en-US" sz="1100" b="0" i="0" dirty="0">
                <a:solidFill>
                  <a:srgbClr val="282828"/>
                </a:solidFill>
                <a:effectLst/>
                <a:latin typeface="Proxima Nova"/>
              </a:rPr>
              <a:t>Submit a report summary that includes the final tokenizer solution and explain the regular expression(s) added/modified. Also include any observations and lessons learned in your report.  In addition to the report summary, upload a copy of the python code you developed as part of this lab.</a:t>
            </a:r>
          </a:p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100" b="1" i="1" dirty="0">
                <a:solidFill>
                  <a:srgbClr val="FF0000"/>
                </a:solidFill>
                <a:effectLst/>
                <a:latin typeface="Proxima Nova"/>
                <a:ea typeface="SimSun" panose="02010600030101010101" pitchFamily="2" charset="-122"/>
                <a:cs typeface="Times New Roman" panose="02020603050405020304" pitchFamily="18" charset="0"/>
              </a:rPr>
              <a:t>**Extra Credit** </a:t>
            </a:r>
            <a:r>
              <a:rPr lang="en-US" sz="1100" b="1" i="1" dirty="0">
                <a:solidFill>
                  <a:srgbClr val="FF0000"/>
                </a:solidFill>
                <a:latin typeface="Proxima Nova"/>
                <a:ea typeface="SimSun" panose="02010600030101010101" pitchFamily="2" charset="-122"/>
                <a:cs typeface="Times New Roman" panose="02020603050405020304" pitchFamily="18" charset="0"/>
              </a:rPr>
              <a:t> Solve/report on both problem statements (i.e. regular and tweet patterns).</a:t>
            </a:r>
            <a:endParaRPr lang="en-US" sz="1100" b="1" i="1" dirty="0">
              <a:solidFill>
                <a:srgbClr val="FF0000"/>
              </a:solidFill>
              <a:effectLst/>
              <a:latin typeface="Proxima Nova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F31CE964-F462-466F-BEB0-980741FDD112}"/>
              </a:ext>
            </a:extLst>
          </p:cNvPr>
          <p:cNvSpPr txBox="1"/>
          <p:nvPr/>
        </p:nvSpPr>
        <p:spPr>
          <a:xfrm>
            <a:off x="771466" y="1753012"/>
            <a:ext cx="7337046" cy="31290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algn="l"/>
            <a:r>
              <a:rPr lang="en-US" sz="2000" b="0" i="0" dirty="0">
                <a:solidFill>
                  <a:srgbClr val="FF0000"/>
                </a:solidFill>
                <a:effectLst/>
                <a:latin typeface="Proxima Nova"/>
              </a:rPr>
              <a:t>Lab Session - Week 3 Homework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C3E5C8D0-6A8B-4B06-AA53-C99F922FA1C8}"/>
              </a:ext>
            </a:extLst>
          </p:cNvPr>
          <p:cNvSpPr txBox="1">
            <a:spLocks/>
          </p:cNvSpPr>
          <p:nvPr/>
        </p:nvSpPr>
        <p:spPr>
          <a:xfrm>
            <a:off x="771466" y="933842"/>
            <a:ext cx="664019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200" b="0" i="0">
                <a:solidFill>
                  <a:srgbClr val="EE5612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80" dirty="0"/>
              <a:t>Lab Session – Week 3: Regular Expressions &amp; Tokenization</a:t>
            </a:r>
          </a:p>
        </p:txBody>
      </p:sp>
    </p:spTree>
    <p:extLst>
      <p:ext uri="{BB962C8B-B14F-4D97-AF65-F5344CB8AC3E}">
        <p14:creationId xmlns:p14="http://schemas.microsoft.com/office/powerpoint/2010/main" val="626537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836" y="760984"/>
            <a:ext cx="5247005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201420" algn="ctr">
              <a:lnSpc>
                <a:spcPts val="4310"/>
              </a:lnSpc>
              <a:spcBef>
                <a:spcPts val="100"/>
              </a:spcBef>
            </a:pPr>
            <a:r>
              <a:rPr spc="80" dirty="0"/>
              <a:t>Regular</a:t>
            </a:r>
            <a:r>
              <a:rPr spc="145" dirty="0"/>
              <a:t> </a:t>
            </a:r>
            <a:r>
              <a:rPr spc="95" dirty="0"/>
              <a:t>Expressions</a:t>
            </a:r>
          </a:p>
          <a:p>
            <a:pPr marL="913765" algn="ctr">
              <a:lnSpc>
                <a:spcPts val="4310"/>
              </a:lnSpc>
            </a:pPr>
            <a:r>
              <a:rPr spc="50" dirty="0"/>
              <a:t>as</a:t>
            </a:r>
            <a:r>
              <a:rPr spc="165" dirty="0"/>
              <a:t> </a:t>
            </a:r>
            <a:r>
              <a:rPr dirty="0"/>
              <a:t>a</a:t>
            </a:r>
            <a:r>
              <a:rPr spc="170" dirty="0"/>
              <a:t> </a:t>
            </a:r>
            <a:r>
              <a:rPr spc="80" dirty="0"/>
              <a:t>Formal</a:t>
            </a:r>
            <a:r>
              <a:rPr spc="175" dirty="0"/>
              <a:t> </a:t>
            </a:r>
            <a:r>
              <a:rPr spc="100" dirty="0"/>
              <a:t>Language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25714" y="2092425"/>
            <a:ext cx="7500620" cy="418337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In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language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25" dirty="0">
                <a:solidFill>
                  <a:srgbClr val="595959"/>
                </a:solidFill>
                <a:latin typeface="Times New Roman"/>
                <a:cs typeface="Times New Roman"/>
              </a:rPr>
              <a:t>theory,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regular</a:t>
            </a:r>
            <a:r>
              <a:rPr sz="2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expressions specify</a:t>
            </a:r>
            <a:r>
              <a:rPr sz="22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a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language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that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can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be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recognized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by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finite-state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automata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(a.k.a.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finite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automaton,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finite-state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machine,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FSA,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or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FSM).</a:t>
            </a:r>
            <a:endParaRPr sz="22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66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An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abstract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machine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that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can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be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used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to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implement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regular</a:t>
            </a:r>
            <a:r>
              <a:rPr sz="1800" spc="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expressions</a:t>
            </a:r>
            <a:endParaRPr sz="1800">
              <a:latin typeface="Times New Roman"/>
              <a:cs typeface="Times New Roman"/>
            </a:endParaRPr>
          </a:p>
          <a:p>
            <a:pPr marL="368935" marR="1547495" indent="-137160">
              <a:lnSpc>
                <a:spcPct val="101899"/>
              </a:lnSpc>
              <a:spcBef>
                <a:spcPts val="495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-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Has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finite number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of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states,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and a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finite amount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of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memory </a:t>
            </a:r>
            <a:r>
              <a:rPr sz="1800" spc="-434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(i.e., the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current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state)</a:t>
            </a:r>
            <a:endParaRPr sz="180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  <a:spcBef>
                <a:spcPts val="540"/>
              </a:spcBef>
            </a:pPr>
            <a:r>
              <a:rPr sz="1800" spc="-10" dirty="0">
                <a:solidFill>
                  <a:srgbClr val="002060"/>
                </a:solidFill>
                <a:latin typeface="Impact"/>
                <a:cs typeface="Impact"/>
              </a:rPr>
              <a:t>­</a:t>
            </a:r>
            <a:r>
              <a:rPr sz="1800" spc="245" dirty="0">
                <a:solidFill>
                  <a:srgbClr val="002060"/>
                </a:solidFill>
                <a:latin typeface="Impact"/>
                <a:cs typeface="Impact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Can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be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represented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by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directed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graphs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or</a:t>
            </a:r>
            <a:r>
              <a:rPr sz="18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transition</a:t>
            </a:r>
            <a:r>
              <a:rPr sz="18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Times New Roman"/>
                <a:cs typeface="Times New Roman"/>
              </a:rPr>
              <a:t>tables</a:t>
            </a:r>
            <a:endParaRPr sz="1800">
              <a:latin typeface="Times New Roman"/>
              <a:cs typeface="Times New Roman"/>
            </a:endParaRPr>
          </a:p>
          <a:p>
            <a:pPr marL="12700" marR="690245">
              <a:lnSpc>
                <a:spcPct val="100400"/>
              </a:lnSpc>
              <a:spcBef>
                <a:spcPts val="630"/>
              </a:spcBef>
            </a:pPr>
            <a:r>
              <a:rPr sz="2200" dirty="0">
                <a:solidFill>
                  <a:srgbClr val="CC0000"/>
                </a:solidFill>
                <a:latin typeface="Times New Roman"/>
                <a:cs typeface="Times New Roman"/>
              </a:rPr>
              <a:t>The</a:t>
            </a:r>
            <a:r>
              <a:rPr sz="2200" spc="-5" dirty="0">
                <a:solidFill>
                  <a:srgbClr val="CC0000"/>
                </a:solidFill>
                <a:latin typeface="Times New Roman"/>
                <a:cs typeface="Times New Roman"/>
              </a:rPr>
              <a:t> regular</a:t>
            </a:r>
            <a:r>
              <a:rPr sz="2200" spc="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CC0000"/>
                </a:solidFill>
                <a:latin typeface="Times New Roman"/>
                <a:cs typeface="Times New Roman"/>
              </a:rPr>
              <a:t>languages are</a:t>
            </a:r>
            <a:r>
              <a:rPr sz="2200" dirty="0">
                <a:solidFill>
                  <a:srgbClr val="CC0000"/>
                </a:solidFill>
                <a:latin typeface="Times New Roman"/>
                <a:cs typeface="Times New Roman"/>
              </a:rPr>
              <a:t> the</a:t>
            </a:r>
            <a:r>
              <a:rPr sz="2200" spc="-5" dirty="0">
                <a:solidFill>
                  <a:srgbClr val="CC0000"/>
                </a:solidFill>
                <a:latin typeface="Times New Roman"/>
                <a:cs typeface="Times New Roman"/>
              </a:rPr>
              <a:t> first</a:t>
            </a:r>
            <a:r>
              <a:rPr sz="2200" spc="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CC0000"/>
                </a:solidFill>
                <a:latin typeface="Times New Roman"/>
                <a:cs typeface="Times New Roman"/>
              </a:rPr>
              <a:t>in</a:t>
            </a:r>
            <a:r>
              <a:rPr sz="2200" spc="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CC0000"/>
                </a:solidFill>
                <a:latin typeface="Times New Roman"/>
                <a:cs typeface="Times New Roman"/>
              </a:rPr>
              <a:t>the </a:t>
            </a:r>
            <a:r>
              <a:rPr sz="2200" spc="-5" dirty="0">
                <a:solidFill>
                  <a:srgbClr val="CC0000"/>
                </a:solidFill>
                <a:latin typeface="Times New Roman"/>
                <a:cs typeface="Times New Roman"/>
              </a:rPr>
              <a:t>Chomsky</a:t>
            </a:r>
            <a:r>
              <a:rPr sz="220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CC0000"/>
                </a:solidFill>
                <a:latin typeface="Times New Roman"/>
                <a:cs typeface="Times New Roman"/>
              </a:rPr>
              <a:t>hierarchy </a:t>
            </a:r>
            <a:r>
              <a:rPr sz="2200" spc="-53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CC0000"/>
                </a:solidFill>
                <a:latin typeface="Times New Roman"/>
                <a:cs typeface="Times New Roman"/>
              </a:rPr>
              <a:t>(context-free</a:t>
            </a:r>
            <a:r>
              <a:rPr sz="2200" spc="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CC0000"/>
                </a:solidFill>
                <a:latin typeface="Times New Roman"/>
                <a:cs typeface="Times New Roman"/>
              </a:rPr>
              <a:t>languages</a:t>
            </a:r>
            <a:r>
              <a:rPr sz="220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CC0000"/>
                </a:solidFill>
                <a:latin typeface="Times New Roman"/>
                <a:cs typeface="Times New Roman"/>
              </a:rPr>
              <a:t>and</a:t>
            </a:r>
            <a:r>
              <a:rPr sz="2200" spc="1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CC0000"/>
                </a:solidFill>
                <a:latin typeface="Times New Roman"/>
                <a:cs typeface="Times New Roman"/>
              </a:rPr>
              <a:t>context-sensitive</a:t>
            </a:r>
            <a:r>
              <a:rPr sz="2200" spc="1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CC0000"/>
                </a:solidFill>
                <a:latin typeface="Times New Roman"/>
                <a:cs typeface="Times New Roman"/>
              </a:rPr>
              <a:t>languages</a:t>
            </a:r>
            <a:r>
              <a:rPr sz="220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CC0000"/>
                </a:solidFill>
                <a:latin typeface="Times New Roman"/>
                <a:cs typeface="Times New Roman"/>
              </a:rPr>
              <a:t>are </a:t>
            </a:r>
            <a:r>
              <a:rPr sz="2200" dirty="0">
                <a:solidFill>
                  <a:srgbClr val="CC0000"/>
                </a:solidFill>
                <a:latin typeface="Times New Roman"/>
                <a:cs typeface="Times New Roman"/>
              </a:rPr>
              <a:t> the</a:t>
            </a:r>
            <a:r>
              <a:rPr sz="2200" spc="-1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CC0000"/>
                </a:solidFill>
                <a:latin typeface="Times New Roman"/>
                <a:cs typeface="Times New Roman"/>
              </a:rPr>
              <a:t>next).</a:t>
            </a:r>
            <a:endParaRPr sz="2200">
              <a:latin typeface="Times New Roman"/>
              <a:cs typeface="Times New Roman"/>
            </a:endParaRPr>
          </a:p>
          <a:p>
            <a:pPr marL="12700" marR="198120">
              <a:lnSpc>
                <a:spcPts val="2600"/>
              </a:lnSpc>
              <a:spcBef>
                <a:spcPts val="68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Regular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languages are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exactly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the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set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of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languages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recognized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by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finite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automata.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3793" y="1035303"/>
            <a:ext cx="69215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80" dirty="0">
                <a:solidFill>
                  <a:srgbClr val="EE5612"/>
                </a:solidFill>
                <a:latin typeface="Times New Roman"/>
                <a:cs typeface="Times New Roman"/>
              </a:rPr>
              <a:t>Regular</a:t>
            </a:r>
            <a:r>
              <a:rPr sz="3600" spc="190" dirty="0">
                <a:solidFill>
                  <a:srgbClr val="EE5612"/>
                </a:solidFill>
                <a:latin typeface="Times New Roman"/>
                <a:cs typeface="Times New Roman"/>
              </a:rPr>
              <a:t> </a:t>
            </a:r>
            <a:r>
              <a:rPr sz="3600" spc="90" dirty="0">
                <a:solidFill>
                  <a:srgbClr val="EE5612"/>
                </a:solidFill>
                <a:latin typeface="Times New Roman"/>
                <a:cs typeface="Times New Roman"/>
              </a:rPr>
              <a:t>Expressions</a:t>
            </a:r>
            <a:r>
              <a:rPr sz="3600" spc="190" dirty="0">
                <a:solidFill>
                  <a:srgbClr val="EE5612"/>
                </a:solidFill>
                <a:latin typeface="Times New Roman"/>
                <a:cs typeface="Times New Roman"/>
              </a:rPr>
              <a:t> </a:t>
            </a:r>
            <a:r>
              <a:rPr sz="3600" spc="70" dirty="0">
                <a:solidFill>
                  <a:srgbClr val="EE5612"/>
                </a:solidFill>
                <a:latin typeface="Times New Roman"/>
                <a:cs typeface="Times New Roman"/>
              </a:rPr>
              <a:t>Save</a:t>
            </a:r>
            <a:r>
              <a:rPr sz="3600" spc="175" dirty="0">
                <a:solidFill>
                  <a:srgbClr val="EE5612"/>
                </a:solidFill>
                <a:latin typeface="Times New Roman"/>
                <a:cs typeface="Times New Roman"/>
              </a:rPr>
              <a:t> </a:t>
            </a:r>
            <a:r>
              <a:rPr sz="3600" spc="65" dirty="0">
                <a:solidFill>
                  <a:srgbClr val="EE5612"/>
                </a:solidFill>
                <a:latin typeface="Times New Roman"/>
                <a:cs typeface="Times New Roman"/>
              </a:rPr>
              <a:t>the</a:t>
            </a:r>
            <a:r>
              <a:rPr sz="3600" spc="190" dirty="0">
                <a:solidFill>
                  <a:srgbClr val="EE5612"/>
                </a:solidFill>
                <a:latin typeface="Times New Roman"/>
                <a:cs typeface="Times New Roman"/>
              </a:rPr>
              <a:t> </a:t>
            </a:r>
            <a:r>
              <a:rPr sz="3600" spc="95" dirty="0">
                <a:solidFill>
                  <a:srgbClr val="EE5612"/>
                </a:solidFill>
                <a:latin typeface="Times New Roman"/>
                <a:cs typeface="Times New Roman"/>
              </a:rPr>
              <a:t>Day!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2555" y="2222500"/>
            <a:ext cx="6347460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Regular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expressions</a:t>
            </a:r>
            <a:r>
              <a:rPr sz="22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are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a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 widely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known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and</a:t>
            </a:r>
            <a:r>
              <a:rPr sz="2200" spc="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</a:rPr>
              <a:t>useful</a:t>
            </a:r>
            <a:r>
              <a:rPr sz="2200" dirty="0">
                <a:solidFill>
                  <a:srgbClr val="595959"/>
                </a:solidFill>
                <a:latin typeface="Times New Roman"/>
                <a:cs typeface="Times New Roman"/>
              </a:rPr>
              <a:t> tool. </a:t>
            </a:r>
            <a:r>
              <a:rPr sz="2200" spc="-53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595959"/>
                </a:solidFill>
                <a:latin typeface="Times New Roman"/>
                <a:cs typeface="Times New Roman"/>
                <a:hlinkClick r:id="rId2"/>
              </a:rPr>
              <a:t>http://xkcd.com/208/</a:t>
            </a:r>
            <a:endParaRPr sz="22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20800" y="3251200"/>
            <a:ext cx="3022600" cy="3060700"/>
            <a:chOff x="1320800" y="3251200"/>
            <a:chExt cx="3022600" cy="30607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0800" y="3251200"/>
              <a:ext cx="3022600" cy="288154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2300" y="5524500"/>
              <a:ext cx="1981200" cy="7874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955800" y="5575300"/>
              <a:ext cx="1854200" cy="660400"/>
            </a:xfrm>
            <a:custGeom>
              <a:avLst/>
              <a:gdLst/>
              <a:ahLst/>
              <a:cxnLst/>
              <a:rect l="l" t="t" r="r" b="b"/>
              <a:pathLst>
                <a:path w="1854200" h="660400">
                  <a:moveTo>
                    <a:pt x="1854200" y="0"/>
                  </a:moveTo>
                  <a:lnTo>
                    <a:pt x="0" y="0"/>
                  </a:lnTo>
                  <a:lnTo>
                    <a:pt x="0" y="660400"/>
                  </a:lnTo>
                  <a:lnTo>
                    <a:pt x="1854200" y="660400"/>
                  </a:lnTo>
                  <a:lnTo>
                    <a:pt x="1854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4483100" y="3251200"/>
            <a:ext cx="3009900" cy="3098800"/>
            <a:chOff x="4483100" y="3251200"/>
            <a:chExt cx="3009900" cy="309880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83100" y="3251200"/>
              <a:ext cx="3009900" cy="28613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16500" y="5562600"/>
              <a:ext cx="1981200" cy="7874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080000" y="5613400"/>
              <a:ext cx="1854200" cy="660400"/>
            </a:xfrm>
            <a:custGeom>
              <a:avLst/>
              <a:gdLst/>
              <a:ahLst/>
              <a:cxnLst/>
              <a:rect l="l" t="t" r="r" b="b"/>
              <a:pathLst>
                <a:path w="1854200" h="660400">
                  <a:moveTo>
                    <a:pt x="1854200" y="0"/>
                  </a:moveTo>
                  <a:lnTo>
                    <a:pt x="0" y="0"/>
                  </a:lnTo>
                  <a:lnTo>
                    <a:pt x="0" y="660400"/>
                  </a:lnTo>
                  <a:lnTo>
                    <a:pt x="1854200" y="660400"/>
                  </a:lnTo>
                  <a:lnTo>
                    <a:pt x="1854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/>
              <a:t>SCHOOL OF</a:t>
            </a:r>
            <a:r>
              <a:rPr spc="10" dirty="0"/>
              <a:t> </a:t>
            </a:r>
            <a:r>
              <a:rPr spc="-5" dirty="0"/>
              <a:t>INFORMATION STUDIES</a:t>
            </a:r>
            <a:r>
              <a:rPr spc="10" dirty="0"/>
              <a:t> </a:t>
            </a:r>
            <a:r>
              <a:rPr dirty="0"/>
              <a:t>| </a:t>
            </a:r>
            <a:r>
              <a:rPr spc="-5" dirty="0"/>
              <a:t>SYRACUSE</a:t>
            </a:r>
            <a:r>
              <a:rPr dirty="0"/>
              <a:t> </a:t>
            </a:r>
            <a:r>
              <a:rPr spc="-5" dirty="0"/>
              <a:t>UNIVERSITY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/>
              <a:t>8</a:t>
            </a:fld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2189" y="5026177"/>
            <a:ext cx="5080000" cy="1300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1115" algn="r">
              <a:lnSpc>
                <a:spcPts val="5020"/>
              </a:lnSpc>
              <a:spcBef>
                <a:spcPts val="100"/>
              </a:spcBef>
            </a:pPr>
            <a:r>
              <a:rPr sz="4200" spc="165" dirty="0">
                <a:solidFill>
                  <a:srgbClr val="EE5612"/>
                </a:solidFill>
                <a:latin typeface="Times New Roman"/>
                <a:cs typeface="Times New Roman"/>
              </a:rPr>
              <a:t>Regular</a:t>
            </a:r>
            <a:r>
              <a:rPr sz="4200" spc="315" dirty="0">
                <a:solidFill>
                  <a:srgbClr val="EE5612"/>
                </a:solidFill>
                <a:latin typeface="Times New Roman"/>
                <a:cs typeface="Times New Roman"/>
              </a:rPr>
              <a:t> </a:t>
            </a:r>
            <a:r>
              <a:rPr sz="4200" spc="180" dirty="0">
                <a:solidFill>
                  <a:srgbClr val="EE5612"/>
                </a:solidFill>
                <a:latin typeface="Times New Roman"/>
                <a:cs typeface="Times New Roman"/>
              </a:rPr>
              <a:t>Expressions:</a:t>
            </a:r>
            <a:endParaRPr sz="4200">
              <a:latin typeface="Times New Roman"/>
              <a:cs typeface="Times New Roman"/>
            </a:endParaRPr>
          </a:p>
          <a:p>
            <a:pPr marR="5080" algn="r">
              <a:lnSpc>
                <a:spcPts val="5020"/>
              </a:lnSpc>
            </a:pPr>
            <a:r>
              <a:rPr sz="4200" spc="195" dirty="0">
                <a:solidFill>
                  <a:srgbClr val="EE5612"/>
                </a:solidFill>
                <a:latin typeface="Times New Roman"/>
                <a:cs typeface="Times New Roman"/>
              </a:rPr>
              <a:t>Basics</a:t>
            </a:r>
            <a:endParaRPr sz="42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5914</Words>
  <Application>Microsoft Office PowerPoint</Application>
  <PresentationFormat>On-screen Show (4:3)</PresentationFormat>
  <Paragraphs>726</Paragraphs>
  <Slides>63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4" baseType="lpstr">
      <vt:lpstr>Arial</vt:lpstr>
      <vt:lpstr>Calibri</vt:lpstr>
      <vt:lpstr>Courier New</vt:lpstr>
      <vt:lpstr>Impact</vt:lpstr>
      <vt:lpstr>inherit</vt:lpstr>
      <vt:lpstr>Inter</vt:lpstr>
      <vt:lpstr>Proxima Nova</vt:lpstr>
      <vt:lpstr>Symbol</vt:lpstr>
      <vt:lpstr>Times New Roman</vt:lpstr>
      <vt:lpstr>Wingdings</vt:lpstr>
      <vt:lpstr>Office Theme</vt:lpstr>
      <vt:lpstr>Natural Language Processing  IST 664/CIS 668</vt:lpstr>
      <vt:lpstr>Natural Language Processing  IST 664/CIS 668</vt:lpstr>
      <vt:lpstr>Natural Language Processing  IST 664/CIS 668</vt:lpstr>
      <vt:lpstr>PowerPoint Presentation</vt:lpstr>
      <vt:lpstr>Overview</vt:lpstr>
      <vt:lpstr>Useful for Matching Text</vt:lpstr>
      <vt:lpstr>Regular Expressions as a Formal Language</vt:lpstr>
      <vt:lpstr>PowerPoint Presentation</vt:lpstr>
      <vt:lpstr>PowerPoint Presentation</vt:lpstr>
      <vt:lpstr>Matching Text</vt:lpstr>
      <vt:lpstr>Character Classes</vt:lpstr>
      <vt:lpstr>Character Class Ranges</vt:lpstr>
      <vt:lpstr>Negation in Character Classes</vt:lpstr>
      <vt:lpstr>Disjunction</vt:lpstr>
      <vt:lpstr>Repetition Operators and “.”</vt:lpstr>
      <vt:lpstr>Anchor Tags: ^ and $</vt:lpstr>
      <vt:lpstr>Exercise 3.3.4</vt:lpstr>
      <vt:lpstr>PowerPoint Presentation</vt:lpstr>
      <vt:lpstr>Basic Notation Summary</vt:lpstr>
      <vt:lpstr>Anchors, Grouping</vt:lpstr>
      <vt:lpstr>Regular Expressions</vt:lpstr>
      <vt:lpstr>Regular Expressions</vt:lpstr>
      <vt:lpstr>Greediness</vt:lpstr>
      <vt:lpstr>Exercise 3.3.6</vt:lpstr>
      <vt:lpstr>Exercise 3.3.7</vt:lpstr>
      <vt:lpstr>PowerPoint Presentation</vt:lpstr>
      <vt:lpstr>How to Use Regular Expressions</vt:lpstr>
      <vt:lpstr>Regular Expression Functions</vt:lpstr>
      <vt:lpstr>RE Pattern MatchObjects</vt:lpstr>
      <vt:lpstr>Regular Expression Substitution</vt:lpstr>
      <vt:lpstr>Extensions to Regular Expressions</vt:lpstr>
      <vt:lpstr>Regular Expression Examples</vt:lpstr>
      <vt:lpstr>Regular Expression Examples</vt:lpstr>
      <vt:lpstr>PowerPoint Presentation</vt:lpstr>
      <vt:lpstr>Levels of Language</vt:lpstr>
      <vt:lpstr>Morphology</vt:lpstr>
      <vt:lpstr>Minimal Units of Meaning</vt:lpstr>
      <vt:lpstr>Affixes</vt:lpstr>
      <vt:lpstr>Inflection</vt:lpstr>
      <vt:lpstr>Derivation</vt:lpstr>
      <vt:lpstr>Inflection and Derivation: Order</vt:lpstr>
      <vt:lpstr>Classes of Words</vt:lpstr>
      <vt:lpstr>Word Formation Rules: Agreement</vt:lpstr>
      <vt:lpstr>Ambiguous Affixes</vt:lpstr>
      <vt:lpstr>Complex Morphology</vt:lpstr>
      <vt:lpstr>Exercise 3.4.2</vt:lpstr>
      <vt:lpstr>PowerPoint Presentation</vt:lpstr>
      <vt:lpstr>Stemming</vt:lpstr>
      <vt:lpstr>Porter Stemmer</vt:lpstr>
      <vt:lpstr>Examples of Porter Stemmer Rules</vt:lpstr>
      <vt:lpstr>Lemmatization</vt:lpstr>
      <vt:lpstr>PowerPoint Presentation</vt:lpstr>
      <vt:lpstr>Basic Text Processing</vt:lpstr>
      <vt:lpstr>Tokenization Issues</vt:lpstr>
      <vt:lpstr>Penn Treebank Tokenization</vt:lpstr>
      <vt:lpstr>Capitalization Decision</vt:lpstr>
      <vt:lpstr>PowerPoint Presentation</vt:lpstr>
      <vt:lpstr>Importance of Punctuation</vt:lpstr>
      <vt:lpstr>Sentence Segmentation</vt:lpstr>
      <vt:lpstr>Classify Whether a Word Is End-of-Sentence</vt:lpstr>
      <vt:lpstr>Classification Problem Features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  IST 664/CIS 668</dc:title>
  <cp:lastModifiedBy>Michael Larche</cp:lastModifiedBy>
  <cp:revision>7</cp:revision>
  <dcterms:created xsi:type="dcterms:W3CDTF">2021-02-22T13:30:36Z</dcterms:created>
  <dcterms:modified xsi:type="dcterms:W3CDTF">2021-02-23T20:39:06Z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2018-09-21T00:00:00Z</vt:filetime>
  </property>
  <property fmtid="{D5CDD505-2E9C-101B-9397-08002B2CF9AE}" pid="3" name="Creator">
    <vt:lpwstr>PowerPoint</vt:lpwstr>
  </property>
  <property fmtid="{D5CDD505-2E9C-101B-9397-08002B2CF9AE}" pid="4" name="LastSaved">
    <vt:filetime>2021-02-22T00:00:00Z</vt:filetime>
  </property>
</Properties>
</file>